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2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2" r:id="rId7"/>
    <p:sldId id="270" r:id="rId8"/>
    <p:sldId id="263" r:id="rId9"/>
    <p:sldId id="264" r:id="rId10"/>
    <p:sldId id="265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1" r:id="rId32"/>
    <p:sldId id="290" r:id="rId33"/>
    <p:sldId id="294" r:id="rId34"/>
    <p:sldId id="295" r:id="rId35"/>
    <p:sldId id="292" r:id="rId36"/>
    <p:sldId id="293" r:id="rId37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177" autoAdjust="0"/>
  </p:normalViewPr>
  <p:slideViewPr>
    <p:cSldViewPr snapToGrid="0">
      <p:cViewPr>
        <p:scale>
          <a:sx n="70" d="100"/>
          <a:sy n="70" d="100"/>
        </p:scale>
        <p:origin x="-1734" y="-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7A7479A3-1DF3-4BBD-A71C-D0718EA3BF2A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7A425F52-8ED8-49A5-8183-E19318B14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58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5083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39" y="0"/>
            <a:ext cx="4029075" cy="35083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E67A72F2-BCB5-41FD-A6C5-AF88A8CC2B8C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3" rIns="91427" bIns="4571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30576"/>
            <a:ext cx="7435850" cy="3154363"/>
          </a:xfrm>
          <a:prstGeom prst="rect">
            <a:avLst/>
          </a:prstGeom>
        </p:spPr>
        <p:txBody>
          <a:bodyPr vert="horz" lIns="91427" tIns="45713" rIns="91427" bIns="4571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7975"/>
            <a:ext cx="4029075" cy="350838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39" y="6657975"/>
            <a:ext cx="4029075" cy="350838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4FD5B0A9-7146-4BF4-B4CA-30731586E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57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9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87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962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16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584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70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18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28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97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44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8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99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032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48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953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945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947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388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20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440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5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173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311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811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807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055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010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59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56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2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70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68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2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22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5B0A9-7146-4BF4-B4CA-30731586ED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31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F20BFA-7C71-4333-9B9B-CA8979CC0B6B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D295C73-27C2-4CBF-B2D0-2BAEFC2891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Support Services Summer 2014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August 14,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Rentals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CFA @ Monticello HS</a:t>
            </a:r>
          </a:p>
          <a:p>
            <a:r>
              <a:rPr lang="en-US" dirty="0" smtClean="0"/>
              <a:t>YMCA &amp; Sports Camps</a:t>
            </a:r>
          </a:p>
          <a:p>
            <a:r>
              <a:rPr lang="en-US" dirty="0" smtClean="0"/>
              <a:t>Parks &amp; Recreation</a:t>
            </a:r>
          </a:p>
          <a:p>
            <a:r>
              <a:rPr lang="en-US" dirty="0" smtClean="0"/>
              <a:t>Church Groups</a:t>
            </a:r>
          </a:p>
          <a:p>
            <a:r>
              <a:rPr lang="en-US" dirty="0" smtClean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374397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52400"/>
            <a:ext cx="8153400" cy="990600"/>
          </a:xfrm>
        </p:spPr>
        <p:txBody>
          <a:bodyPr/>
          <a:lstStyle/>
          <a:p>
            <a:r>
              <a:rPr lang="en-US" dirty="0" smtClean="0"/>
              <a:t>Design: Henley Gym Addition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67200" y="1600200"/>
            <a:ext cx="4498848" cy="4495800"/>
          </a:xfrm>
        </p:spPr>
        <p:txBody>
          <a:bodyPr>
            <a:normAutofit lnSpcReduction="100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Design began in July &amp; scheduled to be completed by December</a:t>
            </a:r>
          </a:p>
          <a:p>
            <a:endParaRPr lang="en-US" sz="2400" dirty="0"/>
          </a:p>
          <a:p>
            <a:r>
              <a:rPr lang="en-US" sz="2400" dirty="0"/>
              <a:t>BCWH Architects &amp; design committee has met 4 </a:t>
            </a:r>
            <a:r>
              <a:rPr lang="en-US" sz="2400" dirty="0" smtClean="0"/>
              <a:t>times</a:t>
            </a:r>
          </a:p>
          <a:p>
            <a:endParaRPr lang="en-US" sz="2400" dirty="0" smtClean="0"/>
          </a:p>
          <a:p>
            <a:r>
              <a:rPr lang="en-US" sz="2400" dirty="0" smtClean="0"/>
              <a:t>Addition will open during the winter of the 2015/16 school year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8433" y="2169968"/>
            <a:ext cx="4343399" cy="33562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4599" y="4114800"/>
            <a:ext cx="276225" cy="2809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1279207">
            <a:off x="1798834" y="4275527"/>
            <a:ext cx="709614" cy="1060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5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743200"/>
            <a:ext cx="8153400" cy="990600"/>
          </a:xfrm>
        </p:spPr>
        <p:txBody>
          <a:bodyPr/>
          <a:lstStyle/>
          <a:p>
            <a:pPr algn="ctr"/>
            <a:r>
              <a:rPr lang="en-US" dirty="0" smtClean="0"/>
              <a:t>Capital Projects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62400" y="3733800"/>
            <a:ext cx="175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LARGE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ROOF 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HVAC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SITE 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BUILDING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9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Agnor</a:t>
            </a:r>
            <a:r>
              <a:rPr lang="en-US" dirty="0" smtClean="0"/>
              <a:t>-Hurt Addition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</a:t>
            </a:r>
            <a:r>
              <a:rPr lang="en-US" b="1" u="sng" dirty="0" smtClean="0"/>
              <a:t>LARGE</a:t>
            </a:r>
            <a:r>
              <a:rPr lang="en-US" dirty="0" smtClean="0"/>
              <a:t>	ROOF 	HVAC 	SITE 	BUILDING</a:t>
            </a:r>
            <a:endParaRPr lang="en-US" dirty="0"/>
          </a:p>
        </p:txBody>
      </p:sp>
      <p:pic>
        <p:nvPicPr>
          <p:cNvPr id="2050" name="Picture 2" descr="C:\Users\rschmitt\AppData\Local\Microsoft\Windows\Temporary Internet Files\Content.Outlook\PN6LY7FN\DSC087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299647"/>
            <a:ext cx="9144000" cy="455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25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Agnor</a:t>
            </a:r>
            <a:r>
              <a:rPr lang="en-US" dirty="0" smtClean="0"/>
              <a:t>-Hurt Addition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</a:t>
            </a:r>
            <a:r>
              <a:rPr lang="en-US" b="1" u="sng" dirty="0" smtClean="0"/>
              <a:t>LARGE</a:t>
            </a:r>
            <a:r>
              <a:rPr lang="en-US" dirty="0" smtClean="0"/>
              <a:t>	ROOF 	HVAC 	SITE 	BUILDING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170175"/>
            <a:ext cx="9144000" cy="46878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7060" y="2133600"/>
            <a:ext cx="370465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Completion: Summer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6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Front Entrance Security Improvements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</a:t>
            </a:r>
            <a:r>
              <a:rPr lang="en-US" b="1" u="sng" dirty="0" smtClean="0"/>
              <a:t>LARGE</a:t>
            </a:r>
            <a:r>
              <a:rPr lang="en-US" dirty="0" smtClean="0"/>
              <a:t>	ROOF 	HVAC 	SITE 	BUILDING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2743200"/>
            <a:ext cx="3276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Work completed at: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Broadus Wood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Brownsville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Burley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Crozet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Meriwether Lewis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Monticello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Murray 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Stone Robinson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Stony Point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Sutherland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Walton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Woodbrook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Yancey</a:t>
            </a:r>
            <a:endParaRPr lang="en-US" dirty="0"/>
          </a:p>
        </p:txBody>
      </p:sp>
      <p:pic>
        <p:nvPicPr>
          <p:cNvPr id="4098" name="Picture 2" descr="C:\Users\rschmitt\AppData\Local\Microsoft\Windows\Temporary Internet Files\Content.Outlook\PN6LY7FN\security_WDB DSC087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418" y="2718061"/>
            <a:ext cx="6208582" cy="414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54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Roof Replacements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</a:t>
            </a:r>
            <a:r>
              <a:rPr lang="en-US" b="1" u="sng" dirty="0" smtClean="0"/>
              <a:t>ROOF</a:t>
            </a:r>
            <a:r>
              <a:rPr lang="en-US" dirty="0" smtClean="0"/>
              <a:t> 	HVAC 	SITE 	BUILDING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248400" y="26670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Work completed at: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Cale</a:t>
            </a:r>
            <a:r>
              <a:rPr lang="en-US" dirty="0" smtClean="0"/>
              <a:t> (Phase 2 of 2)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Stone Robinson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Yancey</a:t>
            </a:r>
          </a:p>
        </p:txBody>
      </p:sp>
      <p:pic>
        <p:nvPicPr>
          <p:cNvPr id="5122" name="Picture 2" descr="\\Sts-cfs\bsrv\Share\SHARED FOLDERS\Capital Improvements Program\CIP Projects_by Subject\Summer Projects 2014\Summer 2014 Pictures\Cale Roof\P7010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197" y="2514600"/>
            <a:ext cx="5718411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99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Boiler Replacements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</a:t>
            </a:r>
            <a:r>
              <a:rPr lang="en-US" b="1" u="sng" dirty="0" smtClean="0"/>
              <a:t>HVAC</a:t>
            </a:r>
            <a:r>
              <a:rPr lang="en-US" dirty="0" smtClean="0"/>
              <a:t> 	SITE 	BUILDING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67400" y="266700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Work completed at: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Burley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Cale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Hollymead</a:t>
            </a:r>
          </a:p>
        </p:txBody>
      </p:sp>
      <p:pic>
        <p:nvPicPr>
          <p:cNvPr id="6146" name="Picture 2" descr="\\Sts-cfs\bsrv\Share\SHARED FOLDERS\Capital Improvements Program\CIP Projects_by Subject\Summer Projects 2014\Summer 2014 Pictures\Andy\IMG_06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5689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7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Stone Robinson HVAC Upgrades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</a:t>
            </a:r>
            <a:r>
              <a:rPr lang="en-US" b="1" u="sng" dirty="0" smtClean="0"/>
              <a:t>HVAC</a:t>
            </a:r>
            <a:r>
              <a:rPr lang="en-US" dirty="0" smtClean="0"/>
              <a:t> 	SITE 	BUILDING</a:t>
            </a:r>
            <a:endParaRPr lang="en-US" dirty="0"/>
          </a:p>
        </p:txBody>
      </p:sp>
      <p:pic>
        <p:nvPicPr>
          <p:cNvPr id="8194" name="Picture 2" descr="\\Sts-cfs\bsrv\Share\SHARED FOLDERS\Capital Improvements Program\CIP Projects_by Subject\Summer Projects 2014\Summer 2014 Pictures\Andy\IMG_06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7000" y="2535926"/>
            <a:ext cx="6477000" cy="435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2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Scottsville HVAC Upgrades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</a:t>
            </a:r>
            <a:r>
              <a:rPr lang="en-US" b="1" u="sng" dirty="0" smtClean="0"/>
              <a:t>HVAC</a:t>
            </a:r>
            <a:r>
              <a:rPr lang="en-US" dirty="0" smtClean="0"/>
              <a:t> 	SITE 	BUILDING</a:t>
            </a:r>
            <a:endParaRPr lang="en-US" dirty="0"/>
          </a:p>
        </p:txBody>
      </p:sp>
      <p:pic>
        <p:nvPicPr>
          <p:cNvPr id="7170" name="Picture 2" descr="\\Sts-cfs\bsrv\Share\SHARED FOLDERS\Capital Improvements Program\CIP Projects_by Subject\Summer Projects 2014\Summer 2014 Pictures\Andy\IMG_067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0" y="2211682"/>
            <a:ext cx="7620000" cy="46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05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Support Services Departments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Building Services</a:t>
            </a:r>
          </a:p>
          <a:p>
            <a:r>
              <a:rPr lang="en-US" dirty="0" smtClean="0"/>
              <a:t>Transportation</a:t>
            </a:r>
          </a:p>
          <a:p>
            <a:r>
              <a:rPr lang="en-US" dirty="0" smtClean="0"/>
              <a:t>Fiscal Services</a:t>
            </a:r>
          </a:p>
          <a:p>
            <a:r>
              <a:rPr lang="en-US" dirty="0" smtClean="0"/>
              <a:t>Child Nutrition</a:t>
            </a:r>
            <a:endParaRPr lang="en-US" dirty="0"/>
          </a:p>
        </p:txBody>
      </p:sp>
      <p:sp>
        <p:nvSpPr>
          <p:cNvPr id="5" name="AutoShape 2" descr="data:image/jpeg;base64,/9j/4AAQSkZJRgABAQAAAQABAAD/2wCEAAkGBxQRERQUERQWFRQXGBoaGBYYGBcdGRcWHRoaGhcdIB0fHyggHRsnHxcaITMnJSouLi4uFx8zODMsNygtLisBCgoKDg0OGxAQGzQmHyU0NDQvMjc0NC8sLCwsLCwsLywwNDItLDQ0LzQtLCwsLTQsLC0sLCwsLCwsNywvLC8sNP/AABEIAKcBLgMBEQACEQEDEQH/xAAcAAEAAgMBAQEAAAAAAAAAAAAABQYDBAcCAQj/xABPEAACAQMCAwUDCAQJCQgDAAABAgMABBEFIQYSMRMiQVFhBzJxFCMzQnKBkaFigpKxFTVDUlN0srPCFiY2c4OTosHDFyU0daPR0/AkVIX/xAAaAQEAAwEBAQAAAAAAAAAAAAAAAgMEAQUG/8QAOBEBAAIBAgIGBwcDBQEAAAAAAAECAwQRITEFEjJBUaETFGFxsdHwIjNCgZHB4QZSciRikqLiI//aAAwDAQACEQMRAD8A7jQKBQKBQKBQKBQKBQKBQKBQKBQKBQKBQKBQKBQKBQKBQKBQKBQKBQKBQKBQKBQKBQKBQKBQKBQKBQKBQKBQKBQKBQKAaCk8L8fi8uzB2JRSGKNzZPd37wxtkeu3TfrWPDq/SX6uz6LpHoCdHpozdfeeG8bePh9e1dq2PnSgUCgUCgUCgUCgUCgUCgUCgUCgUCgUCgUCgUCgUCgUCgUCgUHmSQKMsQAOpJwKTOztazadojeVe1Djmxh2M6ufKMF/zXu/nWe2qxV73q4Og9dm4xj2j28Pjx8kBc+1e3H0cMrfHlX/AJmqZ19O6HqY/wClNRPbvEfrPyetD4+nvphFb2ijxZmkJVF8zhB+HjTHqrZLbVqjrOgMGixekzZvdERxmfCOK5WWkQxO0iRRrK3vOqAFs7n4AnetdcdazvEcXgZdXmy0jHa8zWOUTO+zeqbMUCgUCgUCgUCgUCgUCgUCgUCgUCgUCgUCgUCgUCgUCgUCgg9e4ttbPIlkBf8Ao07z/h4feRVOTPTHzl6Wi6J1Wr4468PGeEfz+W6haj7Srq4bs7KHlz0PKZJD6gYwPwNYray9p2pH7y+nwf01pcFevqr7/wDWvz84aacG6nfENcsVHUGZzt8EGeX4YFQ9Xz5ONvNfPTPRmijq4I3/AMY/fhv5p3T/AGTxD6ed29EUKPxPNn8qvroK/il5uf8AqzLP3WOI987/AA2bGocL2Nu8cEEAluZfd7RnZUQe9I4zjlHl9Y7Cu2wYqzFaxvM/W6rB0prs9LZsuTq4689oiJme6scOfwjit+h6NFaRCOJQPFmwAXbxJxt9w2HQVqx46442h4Os1mXVZOvkn3eyPD64zzlI1YyFAoFAoFAoFAoFAoFAoFAoFAoFAoFAoFAoFAoFAoFAoFBC8Q8U21kPnn7+MiNd3Plt4D1OBVOXPTHzl6Oh6L1Osn/514eM8vr3KTLqup6rtaoba3P18lcj7eMn9QfGsk3z5+zG0fX1wfRV0vRfRnHPbr38Oe35cv8AlKS0b2XwR965dp28QMqn5HmP4j4VZj0VY424ser/AKoz3+zgrFI/Wfl5LrY2EUC8sMaRr5KoH7uta60rWNoh87mz5c1utktMz7Z3bNSVFBB6PobR3NxcyuHklPKoA2jiUnlUE9SQFJ6biqaYpi83nnPlD0tVrq5NPj0+Ou1a8Z/3WnnPx29icq55pQUXjLjiSyulhSJWXlVmLZy2Sdlx06dd9/Daqb5ZrOzzdXrbYckViF5U5APT41c9J9oFAoFAoFAoFAoFAoFAoFAoFAoFAoFAoFAoFAoMV1cpEheRgiKMlmOAK5NorG8p48V8topSN5nuUq54hutQJj0xCkXRrqQYHryAj/kTv0XrWSc2TLwxRw8X0WPo7SaCIvrrb27qRx/X6297e0LgO3gbtJs3Mx3LybjPmFOfxOTUselpXjbjLNrOntRmj0eL7FPCPn8toWwCtTwyg1rzUIoRmWRIx+myr+81yZiOaFsladqdkFece2Mf8tznyRWb88Y/OoTlqz212Cv4kNde1SAfRwyt9ooo/ItUJzx4M9ulMfdEtH/tMnk+hs8/rO/7lFc9NPdCuOksluzR5PGOqv7lmQP9ROfzzinpLzyjycnWaueVPKWXRdd1a7lMarHGFOHZo8BD5HfdvTr54pFslp2Sw59XktttEbc17t9OGEM5WeRdw7RoOU/ojHd/En1q/bxelGPl1+M+5v11YUCgUCgUCgUCgUCgUCgUCgUCgUCgUCgUCgUCgidb11LblQBpZn+jhTd29f0V82O2xqrJlinDnPg3aTQ31G9t+rSOdp5R858IhEw8NSXbiXU2D4OUtkPzUflzHq7eeduo3FVxhm89bL+nc3W6Tx6Ws4tDG3jee1Pu8I8/dK1RoFACgADYADAA+FaYjZ4lrTad5nigtX4xs7bIeYMw+pH3mz5bbA/EioWyVhly6vDj5yrzccXVztYWTMPCRwSPywo/aqv0tp7MMvruXJ9zT85+v3YzoOr3X09yIVP1VbBHpiMAH72p1ck85c9Bq8nbvt9ez5str7Loc5mnlkbxxyrn8eY/nXYwx3y7XoynO1plN2nAtjH0gDHzdmb8icflUoxVjuaK6HBX8KYttJgj+jhiT7KKP3CpxWI5Q0VxUryiIbTuFBJICgZJOwAHU/CupTMRCnxX0uqyMsLNDZKcNKNpJyOqqfqp5nr+YFO85J4cvixRe2on7PCnj3z/AAtdlaJCixxKERRgKOgq2IiI2hsrWKxtWODPXUigUCgUCgUCgUCgUCgUCgUCgUCgUCgUCgUCgUEJfapJK7Q2fKXU4kmbeOHzH6cn6I6eJHjTa8zPVp+vdH8vRw6XHjrGbU8p5VjtW+Vfb3927JYadBZK8jN3m3lnlYczn1Y7AeQGAKlTHWnHv75UazX3zRHW2rSvKI4Vj68Z4yh7jjMzMU06B7lhsZCOWJT9o4z+Xxrnpd+zG7x51k2nbDXre3ua7cL3l5vf3ZVD/IwbLjyJOx+8N8a51LW7Uozps2X72/DwhNaVwhZ2+OSFSw+s/fbPnvsPuxU646x3L8ekw4+VU6BU2koFAoFBE8S6S13D2Ik7JWI5yBklRvyjfbJx9w9ahevWjZTnxTlr1d9vFv2NokMaRxjlRAAo9B/zqURtGyylIpWKxyhnrqRQUzjH2hR6fOsLRPISodyCByqSQMZ95ticbDpvW3T6K2avWidmfLqIx222XCGQMoZehAI+B3FY5jadmh7rgUCgUCgUCgUCgUCgUCgUCgUCgUCgUCggpblrvIhYx2wzzzg4aTHURnwTzk/Z/nCnecnZ5ePj7vn+j0opTRx1ssb5O6s8q+23t8K/8vCdOPWcqINKhWQJ3e1Pdt4/1ush8wvn1pFo26uOPk8fNrMmovNq/atPOZ5fz+T1DwiJWEl/K11INwp7sKfZQdfLfr5V30e/G3FVGl609bLPWny/RZIolRQqgKo2AAAAHoBVrVEREbQ1tQ1WC3GZ5o4x+m6r+81OmO9+zG7k2iOcqvqHtP0+LPLI8pHhGh/e3Kp+41qpoM1ucbKbanHHer137YwTy29qWJ6c7jP7Kg5/GtFejO+1lU6z+2Go3G2sz/Q2nKPArbyn/iY8p/Cp+q6Wvat5w56bNPKrGw4im/pVz/V4/wD2Nd/0NfDzlz/Uz9Q8/wCSeuSe/PIvobpv3KSKes6SvKvkeizzznzfP+zjVW965T9a4mP+A09d00fh8oPV8vi+D2Xal/8AsQ/76f8A+Ou+v4P7Z/SPm56tl8fOWQezfVV926jHwuLgf4K569pp/D5R83fV8v8Ad8Sfh7WrVDI16FRdyzXTcoH+0GKRm0uSdup5fJ30eavHreaQ4Su9cuCD2kfY/wBJMi8rDzUKFZx5HYHzqvPXSU7uPhCWKc88+S7XfC8N0Ue+jinlTYOqOgx1wV525lyTsxI3NYa6i1N4xzMR9exonFW3G0bynhVCwoFAoFAoFAoFAoFAoFAoFAoFAoFAoPjMAMnYDxo7ETM7Qqmp6qs+AeYwN7kSD528I64H1YPMnAbxIX3s9rdf3fH+Pj7m7Jlp0fw55p7ufU/9eVf8uW2uiyXODekCMY5bWM/NgDp2jDBkI222XboetWdSZ7XLweROO+Wetln8vnPf8HnVuMbCxHI8yArsIoxzEenKuy/fgVsxaXLk7NeCdsuOnDdAyccXtztp2nSMD0ln7q/hkA/t1ojSYqfe3/KPr9lfpr27FWB+G9Zu/wDxN6tup+pDnI9O7y/2jUoz6XH2Kb+/6/Zz0ea3atsy2XsjtVPNPLNM3juFBPnsOb/irluksnKsRBGkp38VhsuB9Pi921jPq4Ln/jJrNbV5rc7T8FsYMcdydt7ZIxiNFQeSqAPyqibTPNZERHJlrjpQKBQKCtcWcXJZlYo1M91JtHAvUk9Cx+qv5nB8iRpwaacn2p4VjnKrJlivCOMsGkcLvK63GpuJ5+qQ/wAhAf0V6M/6Rz+WTLJnisdTDG0ePfLlcczxvxnyhbKyLigUCgUCgUCgUCgUCgUCgUCgUCgUCg+McdaDyZBgHIwehyMHPSgp/FGtK5KGSOO3Q/OPIcI7fzT4uo/mLu568q7vXGO+e3VpG8fXl8fc0Tn9Ur9j72e/upHj/nPdH4Y485jbV0/VpWydNtJJnf3ry6+bRvIgEBmQeCqAB4CttdLjx8ctuPhHGflDzabxxrG8z3y2X4QubrfUL52U/wAhbjs4/gT7zj471Z6zjx/dU/OeMp+itbt2/RNaPwnZ2uOwt41YdHI5n/abLfnVGTUZcnasnXFSvKE1VKwoFAoFAoFB5LjOMjJ8PGg9UGjrV40MEkkcbSOq9yNQSWc7KNt8ZIyfAZNTx1i1oiZ2hG07RvCrezzhiSLnvL0FryYknm6xqfD0J/IALtg1q1eeLbY8fZjzU4MUx9u3OV3rE0FAoFAoFAoFAoFAoFAoFAoFAoFAoKL7X9cntLIG0ZhMX5iFAz2KAtKc9VUd0EjfvAeNBbtH1FLmCKePdJUV1+DAHHxGcUFA9vXyc6Y4kZROChhXmIY5kUPhQdxy56jAqUUtMTaI4Q5vG+yncdWss8WkSPB8nBkt4UkMhaVgVGG7MZjUbZGct06dKnauOsRtO89/g5W1t/B1rRuC7S2IbkMso/lZjzuD6Z2X9UCpW1F5jqxwjwjhCNcVY4858ZWKqFhQKBQKBQKBQKBQctsdOjh4rbsl5Q9mZG3Y5cvgncnHQbDag6lQKBQVfi/i4WjxW8Efyi9nOIoAcADxdz9WMYJ9cHyJAeYOGrmYc17fzlj1jtSIIk9FIHatjzL756Cg1eJdOurGznmsbq4eSOMkRTETBsdSCw7TmAyR3sbbg0Fq0uN1giWZueQIodzjvOFHMdttzk7UG1QKBQKBQKCPu9ZijuIbZie1nDlFAPuoMuSegHQepPxwEhQKBQKBQKBQKCk3V5byzXk92y/J1U2MancuTvdBQMlmZikeAM5gNTpjtedqwja0V5qp7LJLpo5dMWfsBasSzGM/KOzkYsqqr91PEkkEjnAA8au2xYuf2p8v5Qib39keaV9qegQWui3jRJmRuy55XJeV/no/edssfh0qvJmvfnPDw7k60ivJo+0kkWWicoBb5Ta4BOATybAnBwPXB+BqpJadaj1lQZbaSzfG4tjHIOYeQlL7t6kKPhQZOD+O4b6zluJB2DW+RcRv1iKgknpnGAfDOxHhQetDv7vUIRcoy2kMm8CGMSSMn1XkJYKObryKNhjvHOwaeicV3M4vrYpCt/aHG5cQyoRlJABllBH1d8ZG++wafBfEmo6nYRyxLDHIxk555Fbsxh2CrHEDzPsBlmYAH+duAHjROML+O8l069gSa6CCSB4jyRyxnbLls8ijxIBPdICk45g88Wa3q+mp8slNrPbKy9rDGkisisQAVck825AyfP3cdAsuu8VCCG1kijaX5XJFHEeiKZccjOdyq7+AOelBX+MNe1HSuzupngubQyKk0ccLRvGrdGUmRubfbfxI2GcgJn2ia1c2mnvc2XYkoAzdqGPcOBlQMZbcddqCKu9a1O5so7nT1iAKxYDozPMWKiRgMgJGpJO+SwUkYGMhrj/Sv/8An/8AUoJ2HXpb26mgsiiRW7ck1wy8+ZvGONcgZX6zMTg7cp60Gv8A5Rz2mow2V4UkjuVYwTqvIwdfejdckHqMMuOoGPEBcqDlXs1f5Xrer3cu7ROII/JY+Z128toV/abzNB1WgUFY4l4oMNxDZWqrJeTgsA2ezhiGcySY3I2OFGMkYyKDDr82oWcDXEckd12SlpYDF2ZdQMt2bKxKkDJwwfPnnqENxbx5KulR6lpzQmI8oaOaNy4YsFIysgAKnIIwc9QfML2TI8AKMiylAQzKWQMQOqhlJHpzCgqvs64kur0Xq3PY9pbztCOzVlUlcgndicE0EdwvxZqNzdahbNHbmW3dEUrziGMHtOZmJy7k4GFAGeU5K9aD5fcSajpt7bJfmCe0uZBEJIkZGikYgDILHu758SQD4jBCK1r5aeJbdFmt+cW0jRMYZORY2MgIZe1yz93qGA6bUFo4ru9Ts7KW4jltZniBdk+TyoDGAObB7djkDJ9R5Y3CZ4M1Vrywt7h2RnljDMUUqoY5yoBZj3T3TvuVPTpQaHBl/eXDTvcSQNAkskUZjhdGlMbcrPkysAvMGXG+eXOcdQtVAoFAoKnxdxf8mt5Xtk7Z0wvNn5sSswRUyM88nMQOVc4+sVq6McRxvw9nfP14/puh19+Ff4Z+EeEYrKOMtmW4Cnmlc8xDsS8vJnZAXZjtuc7k0vmm0dWOEeHz8StNuM8ZVHjA/wAGa9Z342hux8mnPgG2CsT+wfhE1Uppr22HGiXf+y/vo6CA9of/AIPQv61af2KDrFB+d9bVmTiWW3z2JlhUlc4ZhP8AO4x1+sT6P5Gg6twjpAlsLR47u6CtBEQFdML3BsO5tjp91BIWPCsFq9xcoZHnmTEksjlmYAbDGyjoOg8KCC9hX8Swfal/vWoNS9/0sg/qB/ty0E17Xv4mvfsL/eJQYIOIobLStO7VGleWO2jhhUKWklKJyY5iFGDg5J228cUEL7XhePo1w9x2ESfNfMoHkbPbR4zMSo28QI/voJf2lnl4fuP9RGPxaMUFi4O/i+z/AKtD/drQU5yf8qjjr/B+3x7SghvYbYGeyn5ri4ilW5ftER1HeKp3iCpOTgj9Wgvz8FwPPBPO888kDc0Rkk2RjgkgKFz7o656UFkoORcIyfwXxDfWs3dS+Ilgc9GbmZlUf7yRfigHiKDrtB8ZgBk7AdT5UHKOH5s8W3hc5D2i9ic5DLi3IKnoRgP09aDq0uOU83TBz8PGg/Nmmow4Tuyc8jXi8mfL5oEj0yMfEGg/SNv7i/AfuoOeeyD6XV//ADCX95oPPs1/jfXv9dD/ANeg9e2w/Nad/wCYQ/uegx6n/pZa/wBRb+1NQdJljDKVYAgggg9CDsRQck4L1GTTU1LTAczQS/8A4gb6y3BCw+vKGdGby528qDqOj6cttBFBH7saKoJ6nAwSfUnc+poNygUGK4uFQZY+gABJJ8gBuT8K7ETPJyZ2aElrJcfSkxxf0SnvP9tx0H6Knw3YgkVZFopy4z4/L+UdpnmgOJeGLu5kt+xltore2kWSOExOQzpkJzcrqMDOQFAwfE1XMzM7ynEbLdbc/IO05efx5c8ufTO9cFa9o/CrapafJlaNO+r87qWKlc+6ARuQSMnwJ89gjOIOFL+9082U9zbnPIGmEUnMyoVYd3nwGyoyenXYdaD7rHBdzdW1lDJPCj2kqSCRY3KsI1wgKFwc5xnveeMUG7qOn6tcc0RuLW2iOxmhWVpyPHlDkLGSMjOWIzkYxQSWicI2tpZGyjjzAwYSBtzKWGHZj4sR+GABgAUFZ0PhHUdLJi0+5gmsyxIhuhIGiB3PI8YOd998D0BJJCyDTbvsZuaeN7iXYZRhBCmCAFQNknckktlifAAABpezrhmfTLb5NJLHLGpYoyqysCxyQckgjc9MUGpdcJ3TauuorNAAkfZLEUk3iyTu3N7/AHjvjA22PUhKce6DLqFm9rFIkQkwHdlZjyghsKARuSBufDw32Cv6twDcXNhawNcRpc2ZQ286IwHcAA51JOD3VOQeozjwoNjVeFb7UrJ7fUbiCMsBgW0b8pdTlWdpDllyAeVQu/j4UHzWuF9QvdMNjPPbBjyq8ypIS6IysvdyArEqM9R1wBnYLFwvY3FvBHDO0TiJFRWjV1JCgKuQxbfA6g/dQV48J3v8K/wj21vzdn2XZdnJjs8597mzzZ8cY9KDHqPA1xb3kl7pE8cMku81vMrGCVuuTy95Tkk7DOScEAkELDplnevIkl5NEoQH5i3D8jORjmd37zAAnC4AycnJAwE9QQPF/CNtqcQS4UhkOY5UOJIm81P3DY5BwPEDARFjp+sWoCLPa3sQ6NP2kU2PAFkDq23iRk0GTVdDvtQVYruSC3t+YGWOBpJGnQYPZl2VORT0OAc+dBs8U8HrdSwXUEnye8t/opgoYFd8xuuRzIeZh1BHMfM0HzUbDULuF4JWt7ZXHK8sLSSSNGdnCKyII2I2yS+M+PWg96nwTby6YdOQdlDygIRuVYNzhvU8wyfPJ86CM0TRdYRRBcXtv2CgKJoo2NyyDbHe+bQ425sMfv3oHDPB9xptzcm1lje1uGMnZy8/aRyHPR9y43webfAHjkkPXB/CV1ZXt3cyTwyLdsHlVY3UqylyvISx275GD6b+YZvaFwnPqXyYRTRxLBIJe8jMWkX3ejABevqc+GNw1+IuFbyWe2vraWBL6BGjYOr9hKhzserr7x8+vXagsugw3SoTeyxPI2O7ChWNAB0HMSzEnxJHhgDfIV99Dhn10XQGXtbcK58O1kLdmPtLGWJz4Sx0F0oFAoMaQgHm6t5nrjy9B6Cu7ubMlcdKBQKD4TQR1zr9rH9JcwJ9qWMfvNBs2WoRTjMMsco80dWH4gmg2aBQR2va1FZQtNOWEa9SqO+PUhQcDbqcD1oHD2sx3ttHcQ83ZyZK8wwcBivTJ/m0EgxwM0EBoHGNtezzQQdpzwgF+eN48ZOAMOA2fiKCwUCgUCg0dU1i3tVDXM0UIOwMjquT6ZO9B5s9ctpkDxXEMiFggZZEILnouQfe9OtBIUCgr9/xjbQ3kVm5k7eUgKvZuFO2c85AUj7JNBYKBQKBQKBQV674ytor2Oybte3kOFHZOF6Fs87AKwwOqk0FhoFAoNPV7l4oJJIojNIqkpGpALt4DJ2G/wD9NBEcAWU0dmr3QxdTM80+2D2jnYY8OVAiY8kFBY6BQKBQKBQKBQfCM0HLrGwiTiqVUjRVNjzFVVQCxdMnAHX1oNj2r8Nxw2r6hZAW15bkOJIsIXXmAdXA2YYOdwfdx0JoLtwtqhu7K3uCAGliR2A6Bio5gPTOaCUoIXjVc6dejztpx/6bUER7H/4ls/sN/ePQXGg5xwaP84dZ+zb/ANgUFp4f4YW0nu51llka6kDsHbITA2C/DJH2Qo8NwnqBQKDm/sqKX0l7fzgPcm5eJeYZMEKBTHGoPujvHJHU9d80Fn1PhOGa+tbzlVZLcyZIUAyBkKqGPjyk5GemT5mgsNAoObe0Ef8Afeh/bn/clB0mgUCgUCgUHN+OB/39ov8At/7IoOkUCgUCgUCgUCgUCgUCgUCg5rCccVyf1D/GtBl45luNWi+Q2MMqRSMvb3U0bxIkanmIRX5XdiVHQYxtnckBG+0nR0tRpCQNIuLm3t/pHw0S4wCueUnYb4zQdK1mwS4heOTm5SD7rshyOmGUgj8aDmfs3lZ+GblnYsSl1kkkk9xvE0G17PuD7W+0a0+Vq8wKNhWllCL84/uorBQfXGfWg17GebQ9WgsmmeawvNoRKxZoJOgRSfq8xUY6YceIOQ3+ElzxBrQOd1txsSD9GPEbj7qCN4Au0srviCR2do7dkPednfkQTnHMxJJ8NzQS3BWmtq0Hy7U8yiYkw2pJ7CKIEhcp0dzjPM2dsdKCd0nhQWuoPPb4itjbhPk8fdj7bnJaTkHdzyhRnruaCz0HL+IuBby0upb/AESULJKeaa1fHJIdycZ7u5JOGxjmbDDOKCQ4N9pS3M4s76FrO96cjAhJD+iTuCcZAPXwJoPnEmsTXmqppdtK0MaR9rdyocScm3LGjfVJ5lyRv39uhBDe4g9n1u9rIlnEkN1gdncDPbK4IIJl3kOcYJJyQTQQXtEtidV0ONZHU5mXtBylx3YwT3gRzepBoN3jH2cWzQTXFuZo72NGeO47eYyF1BYAszHY4xt0ztQaDe0aWHh23vXAa6lzCmRs0oZ05yAPKMvgbZwPGgtOmcE2/Yr8tRbu4IzJPMOd+c7tyE/RoD7qpgAAeO9BA8LaxLZavLpU8jSxOna2jyMWkC45jGWO7AAPgncdn67B60C9OtXt20pJsLZ+xjhB7k8m/O8gHvrjGFPdww2yKDx7QdL/AILt/l+lqtu0LKZYYxiGeJmCkNGMLzDIPMBkDO/TAaWt6mt3q3D9wgIWWOVwD1HNGDg+o6fdQZuIL6CbXvkupOBarbq0EMjcsMszNuzDo7bFVDbZXbfqFs0bhSO2vHnhPLE0KxpCC3JGeYs5QZwqtiPZQBlSfGgsdAoFAoFAoFAoFAoFAoOaQt/nY/8AUf8AEpoOl0HNvbPII/4Llc4jjv4i7Hoo3OT9yn8KC/alexxQtJI6qnL7xOxz0A8ySQABuSRig5d7Mf8ARi49Eu8+ndagtfsh/iaz+w3949BXeJCNU1+xhg78enkzTyL7qSFlZUz05uaJRj1b+acBt8GN/nDrP2bf+wKCB0TTmu5uKII/fkYKvhl/n+UfeQPxoLT7GNcSfTo4M8s9sDFLEdmXlJCkg74I/MMPCguzXaCRYiw7RlLBM94oCAWx15QSBnpkigyu4UEk4AGSfIDrQRPCWurf2kdygwshfA8grsgz692go/tls1ln0tIgPljXS8hHviIbudt+UHlOfDB9aDBc3A03idpbg8sF/CESQ7KsiiNcE+G8YH+0XwoOp3FwsaM8jKiKCzMxAVVG5JJ2AA8aDnHHkobWdCZdwWmIPoVjxQXviB+W0uG8oZD+CGg4XeabLJwnYzQjmNtPJKwwT3O2mUnHkCVJ9MnwoO8aPqUd1BFPCeaORQyn0I6fEdCPAg0HOxam84q7aPJjsbfkkb6vausmEz54mJ/UNBi9jS/IrjUNNm7sqTdqmeskR7vMPMYCH9f0NBYfbBfCLSbherzcsMaD3nd2Awo6k8vMcD+bQVCTTGtL/huB/fjikD+j8g5h9xJFBe9XsLDVpJ7S4iWV7bkDE7PH2q86lWHeGQN/A8u+aCo8HW02l60dNjnkns2t+2VZDkwbkAZ8NxjYAHnG2d6Dq1AoFAoFAoFAoFAoFB8YZGKCqn2d2Bl7bs5e2P8ALfKbrtP2+05vzoLPbwhFCgsQBgFmZm+9mJJPqTQa2saTDdwtDcxiSJ+qn8iCNwR5jcUELoPAVlZurxRsWT6PtJHkEf2AxIU+oGfWgy2vBNnE05ijaMXAcSossojbnGGPZ83KGwTggbZ2xQYm4DtOQRx9vFEBjsorm4SMj1QPj4nqfGgltK0O3tYextolhj32TKkkjGSw7xb9InO3WgibTgKyilaaNJklb3pBc3PO/wBpu0y335oMuk8EWdrL21vHJHITlmE9we0O/vguRJuSe9nc0HzV+CLO5m7do2jn/poXeKQ/EoRzHYDJz0oN/RuH4bUu0QdpJMc8kkkkkjBfdBd2LYG+B03NBJkZ2PSggF4Rhjz8mea2U9Y4JWWPJ68sZyifqgUGbRuFre1kaVFZ52GGnmd5JSvlzuSQvoMCg3NZ0eC8iMVzEssZ+qw6HzB6qfUb0EJacAWcYVfn3iQqywyXE7wgqcr82X5SAQNiD0oM+rcFWd1MJ50keUe63bzjs/sBXATpnu433oJiSwRoTA4LxshRgzMSyEcpBYnmJIPXOaCP4f4VtrEMtqjojdYzLK0e/UhHYqD6gUGC34Ot4ucW5mt0cktHDNIkeT1KqDiM+qctBK6VpUNrH2cEYjTJJAzlmPVmJ3Zj4kkk0GrrXDlvdsjzIe1j+jlRmSVPsuhDAbnbON6D5b8OQrKsz880qe48zs/Z56lATyoT0JUAnzoNPUuB7O4m7eZJGmByr/KLgFPsYkHIPRcUGafhO3aQyp2sUpUK0sU0qPIFGF7QhvnCB4vk+tBsaJw9b2hdoUPPIQZJXZnlkI6c0jksceWcCglaBQKBQKBQKBQKBQKBQKBQKBQKBQKBQKBQKBQKBQKBQKBQKBQKBQKBQKBQKBQKBQK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RERQUERQWFRQXGBoaGBYYGBcdGRcWHRoaGhcdIB0fHyggHRsnHxcaITMnJSouLi4uFx8zODMsNygtLisBCgoKDg0OGxAQGzQmHyU0NDQvMjc0NC8sLCwsLCwsLywwNDItLDQ0LzQtLCwsLTQsLC0sLCwsLCwsNywvLC8sNP/AABEIAKcBLgMBEQACEQEDEQH/xAAcAAEAAgMBAQEAAAAAAAAAAAAABQYDBAcCAQj/xABPEAACAQMCAwUDCAQJCQgDAAABAgMABBEFIQYSMRMiQVFhBzJxFCMzQnKBkaFigpKxFTVDUlN0srPCFiY2c4OTosHDFyU0daPR0/AkVIX/xAAaAQEAAwEBAQAAAAAAAAAAAAAAAgMEAQUG/8QAOBEBAAIBAgIGBwcDBQEAAAAAAAECAwQRITEFEjJBUaETFGFxsdHwIjNCgZHB4QZSciRikqLiI//aAAwDAQACEQMRAD8A7jQKBQKBQKBQKBQKBQKBQKBQKBQKBQKBQKBQKBQKBQKBQKBQKBQKBQKBQKBQKBQKBQKBQKBQKBQKBQKBQKBQKBQKBQKAaCk8L8fi8uzB2JRSGKNzZPd37wxtkeu3TfrWPDq/SX6uz6LpHoCdHpozdfeeG8bePh9e1dq2PnSgUCgUCgUCgUCgUCgUCgUCgUCgUCgUCgUCgUCgUCgUCgUCgUHmSQKMsQAOpJwKTOztazadojeVe1Djmxh2M6ufKMF/zXu/nWe2qxV73q4Og9dm4xj2j28Pjx8kBc+1e3H0cMrfHlX/AJmqZ19O6HqY/wClNRPbvEfrPyetD4+nvphFb2ijxZmkJVF8zhB+HjTHqrZLbVqjrOgMGixekzZvdERxmfCOK5WWkQxO0iRRrK3vOqAFs7n4AnetdcdazvEcXgZdXmy0jHa8zWOUTO+zeqbMUCgUCgUCgUCgUCgUCgUCgUCgUCgUCgUCgUCgUCgUCgUCgg9e4ttbPIlkBf8Ao07z/h4feRVOTPTHzl6Wi6J1Wr4468PGeEfz+W6haj7Srq4bs7KHlz0PKZJD6gYwPwNYray9p2pH7y+nwf01pcFevqr7/wDWvz84aacG6nfENcsVHUGZzt8EGeX4YFQ9Xz5ONvNfPTPRmijq4I3/AMY/fhv5p3T/AGTxD6ed29EUKPxPNn8qvroK/il5uf8AqzLP3WOI987/AA2bGocL2Nu8cEEAluZfd7RnZUQe9I4zjlHl9Y7Cu2wYqzFaxvM/W6rB0prs9LZsuTq4689oiJme6scOfwjit+h6NFaRCOJQPFmwAXbxJxt9w2HQVqx46442h4Os1mXVZOvkn3eyPD64zzlI1YyFAoFAoFAoFAoFAoFAoFAoFAoFAoFAoFAoFAoFAoFAoFBC8Q8U21kPnn7+MiNd3Plt4D1OBVOXPTHzl6Oh6L1Osn/514eM8vr3KTLqup6rtaoba3P18lcj7eMn9QfGsk3z5+zG0fX1wfRV0vRfRnHPbr38Oe35cv8AlKS0b2XwR965dp28QMqn5HmP4j4VZj0VY424ser/AKoz3+zgrFI/Wfl5LrY2EUC8sMaRr5KoH7uta60rWNoh87mz5c1utktMz7Z3bNSVFBB6PobR3NxcyuHklPKoA2jiUnlUE9SQFJ6biqaYpi83nnPlD0tVrq5NPj0+Ou1a8Z/3WnnPx29icq55pQUXjLjiSyulhSJWXlVmLZy2Sdlx06dd9/Daqb5ZrOzzdXrbYckViF5U5APT41c9J9oFAoFAoFAoFAoFAoFAoFAoFAoFAoFAoFAoFAoMV1cpEheRgiKMlmOAK5NorG8p48V8topSN5nuUq54hutQJj0xCkXRrqQYHryAj/kTv0XrWSc2TLwxRw8X0WPo7SaCIvrrb27qRx/X6297e0LgO3gbtJs3Mx3LybjPmFOfxOTUselpXjbjLNrOntRmj0eL7FPCPn8toWwCtTwyg1rzUIoRmWRIx+myr+81yZiOaFsladqdkFece2Mf8tznyRWb88Y/OoTlqz212Cv4kNde1SAfRwyt9ooo/ItUJzx4M9ulMfdEtH/tMnk+hs8/rO/7lFc9NPdCuOksluzR5PGOqv7lmQP9ROfzzinpLzyjycnWaueVPKWXRdd1a7lMarHGFOHZo8BD5HfdvTr54pFslp2Sw59XktttEbc17t9OGEM5WeRdw7RoOU/ojHd/En1q/bxelGPl1+M+5v11YUCgUCgUCgUCgUCgUCgUCgUCgUCgUCgUCgUCgidb11LblQBpZn+jhTd29f0V82O2xqrJlinDnPg3aTQ31G9t+rSOdp5R858IhEw8NSXbiXU2D4OUtkPzUflzHq7eeduo3FVxhm89bL+nc3W6Tx6Ws4tDG3jee1Pu8I8/dK1RoFACgADYADAA+FaYjZ4lrTad5nigtX4xs7bIeYMw+pH3mz5bbA/EioWyVhly6vDj5yrzccXVztYWTMPCRwSPywo/aqv0tp7MMvruXJ9zT85+v3YzoOr3X09yIVP1VbBHpiMAH72p1ck85c9Bq8nbvt9ez5str7Loc5mnlkbxxyrn8eY/nXYwx3y7XoynO1plN2nAtjH0gDHzdmb8icflUoxVjuaK6HBX8KYttJgj+jhiT7KKP3CpxWI5Q0VxUryiIbTuFBJICgZJOwAHU/CupTMRCnxX0uqyMsLNDZKcNKNpJyOqqfqp5nr+YFO85J4cvixRe2on7PCnj3z/AAtdlaJCixxKERRgKOgq2IiI2hsrWKxtWODPXUigUCgUCgUCgUCgUCgUCgUCgUCgUCgUCgUCgUEJfapJK7Q2fKXU4kmbeOHzH6cn6I6eJHjTa8zPVp+vdH8vRw6XHjrGbU8p5VjtW+Vfb3927JYadBZK8jN3m3lnlYczn1Y7AeQGAKlTHWnHv75UazX3zRHW2rSvKI4Vj68Z4yh7jjMzMU06B7lhsZCOWJT9o4z+Xxrnpd+zG7x51k2nbDXre3ua7cL3l5vf3ZVD/IwbLjyJOx+8N8a51LW7Uozps2X72/DwhNaVwhZ2+OSFSw+s/fbPnvsPuxU646x3L8ekw4+VU6BU2koFAoFBE8S6S13D2Ik7JWI5yBklRvyjfbJx9w9ahevWjZTnxTlr1d9vFv2NokMaRxjlRAAo9B/zqURtGyylIpWKxyhnrqRQUzjH2hR6fOsLRPISodyCByqSQMZ95ticbDpvW3T6K2avWidmfLqIx222XCGQMoZehAI+B3FY5jadmh7rgUCgUCgUCgUCgUCgUCgUCgUCgUCgUCggpblrvIhYx2wzzzg4aTHURnwTzk/Z/nCnecnZ5ePj7vn+j0opTRx1ssb5O6s8q+23t8K/8vCdOPWcqINKhWQJ3e1Pdt4/1ush8wvn1pFo26uOPk8fNrMmovNq/atPOZ5fz+T1DwiJWEl/K11INwp7sKfZQdfLfr5V30e/G3FVGl609bLPWny/RZIolRQqgKo2AAAAHoBVrVEREbQ1tQ1WC3GZ5o4x+m6r+81OmO9+zG7k2iOcqvqHtP0+LPLI8pHhGh/e3Kp+41qpoM1ucbKbanHHer137YwTy29qWJ6c7jP7Kg5/GtFejO+1lU6z+2Go3G2sz/Q2nKPArbyn/iY8p/Cp+q6Wvat5w56bNPKrGw4im/pVz/V4/wD2Nd/0NfDzlz/Uz9Q8/wCSeuSe/PIvobpv3KSKes6SvKvkeizzznzfP+zjVW965T9a4mP+A09d00fh8oPV8vi+D2Xal/8AsQ/76f8A+Ou+v4P7Z/SPm56tl8fOWQezfVV926jHwuLgf4K569pp/D5R83fV8v8Ad8Sfh7WrVDI16FRdyzXTcoH+0GKRm0uSdup5fJ30eavHreaQ4Su9cuCD2kfY/wBJMi8rDzUKFZx5HYHzqvPXSU7uPhCWKc88+S7XfC8N0Ue+jinlTYOqOgx1wV525lyTsxI3NYa6i1N4xzMR9exonFW3G0bynhVCwoFAoFAoFAoFAoFAoFAoFAoFAoFAoPjMAMnYDxo7ETM7Qqmp6qs+AeYwN7kSD528I64H1YPMnAbxIX3s9rdf3fH+Pj7m7Jlp0fw55p7ufU/9eVf8uW2uiyXODekCMY5bWM/NgDp2jDBkI222XboetWdSZ7XLweROO+Wetln8vnPf8HnVuMbCxHI8yArsIoxzEenKuy/fgVsxaXLk7NeCdsuOnDdAyccXtztp2nSMD0ln7q/hkA/t1ojSYqfe3/KPr9lfpr27FWB+G9Zu/wDxN6tup+pDnI9O7y/2jUoz6XH2Kb+/6/Zz0ea3atsy2XsjtVPNPLNM3juFBPnsOb/irluksnKsRBGkp38VhsuB9Pi921jPq4Ln/jJrNbV5rc7T8FsYMcdydt7ZIxiNFQeSqAPyqibTPNZERHJlrjpQKBQKCtcWcXJZlYo1M91JtHAvUk9Cx+qv5nB8iRpwaacn2p4VjnKrJlivCOMsGkcLvK63GpuJ5+qQ/wAhAf0V6M/6Rz+WTLJnisdTDG0ePfLlcczxvxnyhbKyLigUCgUCgUCgUCgUCgUCgUCgUCgUCg+McdaDyZBgHIwehyMHPSgp/FGtK5KGSOO3Q/OPIcI7fzT4uo/mLu568q7vXGO+e3VpG8fXl8fc0Tn9Ur9j72e/upHj/nPdH4Y485jbV0/VpWydNtJJnf3ry6+bRvIgEBmQeCqAB4CttdLjx8ctuPhHGflDzabxxrG8z3y2X4QubrfUL52U/wAhbjs4/gT7zj471Z6zjx/dU/OeMp+itbt2/RNaPwnZ2uOwt41YdHI5n/abLfnVGTUZcnasnXFSvKE1VKwoFAoFAoFB5LjOMjJ8PGg9UGjrV40MEkkcbSOq9yNQSWc7KNt8ZIyfAZNTx1i1oiZ2hG07RvCrezzhiSLnvL0FryYknm6xqfD0J/IALtg1q1eeLbY8fZjzU4MUx9u3OV3rE0FAoFAoFAoFAoFAoFAoFAoFAoFAoKL7X9cntLIG0ZhMX5iFAz2KAtKc9VUd0EjfvAeNBbtH1FLmCKePdJUV1+DAHHxGcUFA9vXyc6Y4kZROChhXmIY5kUPhQdxy56jAqUUtMTaI4Q5vG+yncdWss8WkSPB8nBkt4UkMhaVgVGG7MZjUbZGct06dKnauOsRtO89/g5W1t/B1rRuC7S2IbkMso/lZjzuD6Z2X9UCpW1F5jqxwjwjhCNcVY4858ZWKqFhQKBQKBQKBQKBQctsdOjh4rbsl5Q9mZG3Y5cvgncnHQbDag6lQKBQVfi/i4WjxW8Efyi9nOIoAcADxdz9WMYJ9cHyJAeYOGrmYc17fzlj1jtSIIk9FIHatjzL756Cg1eJdOurGznmsbq4eSOMkRTETBsdSCw7TmAyR3sbbg0Fq0uN1giWZueQIodzjvOFHMdttzk7UG1QKBQKBQKCPu9ZijuIbZie1nDlFAPuoMuSegHQepPxwEhQKBQKBQKBQKCk3V5byzXk92y/J1U2MancuTvdBQMlmZikeAM5gNTpjtedqwja0V5qp7LJLpo5dMWfsBasSzGM/KOzkYsqqr91PEkkEjnAA8au2xYuf2p8v5Qib39keaV9qegQWui3jRJmRuy55XJeV/no/edssfh0qvJmvfnPDw7k60ivJo+0kkWWicoBb5Ta4BOATybAnBwPXB+BqpJadaj1lQZbaSzfG4tjHIOYeQlL7t6kKPhQZOD+O4b6zluJB2DW+RcRv1iKgknpnGAfDOxHhQetDv7vUIRcoy2kMm8CGMSSMn1XkJYKObryKNhjvHOwaeicV3M4vrYpCt/aHG5cQyoRlJABllBH1d8ZG++wafBfEmo6nYRyxLDHIxk555Fbsxh2CrHEDzPsBlmYAH+duAHjROML+O8l069gSa6CCSB4jyRyxnbLls8ijxIBPdICk45g88Wa3q+mp8slNrPbKy9rDGkisisQAVck825AyfP3cdAsuu8VCCG1kijaX5XJFHEeiKZccjOdyq7+AOelBX+MNe1HSuzupngubQyKk0ccLRvGrdGUmRubfbfxI2GcgJn2ia1c2mnvc2XYkoAzdqGPcOBlQMZbcddqCKu9a1O5so7nT1iAKxYDozPMWKiRgMgJGpJO+SwUkYGMhrj/Sv/8An/8AUoJ2HXpb26mgsiiRW7ck1wy8+ZvGONcgZX6zMTg7cp60Gv8A5Rz2mow2V4UkjuVYwTqvIwdfejdckHqMMuOoGPEBcqDlXs1f5Xrer3cu7ROII/JY+Z128toV/abzNB1WgUFY4l4oMNxDZWqrJeTgsA2ezhiGcySY3I2OFGMkYyKDDr82oWcDXEckd12SlpYDF2ZdQMt2bKxKkDJwwfPnnqENxbx5KulR6lpzQmI8oaOaNy4YsFIysgAKnIIwc9QfML2TI8AKMiylAQzKWQMQOqhlJHpzCgqvs64kur0Xq3PY9pbztCOzVlUlcgndicE0EdwvxZqNzdahbNHbmW3dEUrziGMHtOZmJy7k4GFAGeU5K9aD5fcSajpt7bJfmCe0uZBEJIkZGikYgDILHu758SQD4jBCK1r5aeJbdFmt+cW0jRMYZORY2MgIZe1yz93qGA6bUFo4ru9Ts7KW4jltZniBdk+TyoDGAObB7djkDJ9R5Y3CZ4M1Vrywt7h2RnljDMUUqoY5yoBZj3T3TvuVPTpQaHBl/eXDTvcSQNAkskUZjhdGlMbcrPkysAvMGXG+eXOcdQtVAoFAoKnxdxf8mt5Xtk7Z0wvNn5sSswRUyM88nMQOVc4+sVq6McRxvw9nfP14/puh19+Ff4Z+EeEYrKOMtmW4Cnmlc8xDsS8vJnZAXZjtuc7k0vmm0dWOEeHz8StNuM8ZVHjA/wAGa9Z342hux8mnPgG2CsT+wfhE1Uppr22HGiXf+y/vo6CA9of/AIPQv61af2KDrFB+d9bVmTiWW3z2JlhUlc4ZhP8AO4x1+sT6P5Gg6twjpAlsLR47u6CtBEQFdML3BsO5tjp91BIWPCsFq9xcoZHnmTEksjlmYAbDGyjoOg8KCC9hX8Swfal/vWoNS9/0sg/qB/ty0E17Xv4mvfsL/eJQYIOIobLStO7VGleWO2jhhUKWklKJyY5iFGDg5J228cUEL7XhePo1w9x2ESfNfMoHkbPbR4zMSo28QI/voJf2lnl4fuP9RGPxaMUFi4O/i+z/AKtD/drQU5yf8qjjr/B+3x7SghvYbYGeyn5ri4ilW5ftER1HeKp3iCpOTgj9Wgvz8FwPPBPO888kDc0Rkk2RjgkgKFz7o656UFkoORcIyfwXxDfWs3dS+Ilgc9GbmZlUf7yRfigHiKDrtB8ZgBk7AdT5UHKOH5s8W3hc5D2i9ic5DLi3IKnoRgP09aDq0uOU83TBz8PGg/Nmmow4Tuyc8jXi8mfL5oEj0yMfEGg/SNv7i/AfuoOeeyD6XV//ADCX95oPPs1/jfXv9dD/ANeg9e2w/Nad/wCYQ/uegx6n/pZa/wBRb+1NQdJljDKVYAgggg9CDsRQck4L1GTTU1LTAczQS/8A4gb6y3BCw+vKGdGby528qDqOj6cttBFBH7saKoJ6nAwSfUnc+poNygUGK4uFQZY+gABJJ8gBuT8K7ETPJyZ2aElrJcfSkxxf0SnvP9tx0H6Knw3YgkVZFopy4z4/L+UdpnmgOJeGLu5kt+xltore2kWSOExOQzpkJzcrqMDOQFAwfE1XMzM7ynEbLdbc/IO05efx5c8ufTO9cFa9o/CrapafJlaNO+r87qWKlc+6ARuQSMnwJ89gjOIOFL+9082U9zbnPIGmEUnMyoVYd3nwGyoyenXYdaD7rHBdzdW1lDJPCj2kqSCRY3KsI1wgKFwc5xnveeMUG7qOn6tcc0RuLW2iOxmhWVpyPHlDkLGSMjOWIzkYxQSWicI2tpZGyjjzAwYSBtzKWGHZj4sR+GABgAUFZ0PhHUdLJi0+5gmsyxIhuhIGiB3PI8YOd998D0BJJCyDTbvsZuaeN7iXYZRhBCmCAFQNknckktlifAAABpezrhmfTLb5NJLHLGpYoyqysCxyQckgjc9MUGpdcJ3TauuorNAAkfZLEUk3iyTu3N7/AHjvjA22PUhKce6DLqFm9rFIkQkwHdlZjyghsKARuSBufDw32Cv6twDcXNhawNcRpc2ZQ286IwHcAA51JOD3VOQeozjwoNjVeFb7UrJ7fUbiCMsBgW0b8pdTlWdpDllyAeVQu/j4UHzWuF9QvdMNjPPbBjyq8ypIS6IysvdyArEqM9R1wBnYLFwvY3FvBHDO0TiJFRWjV1JCgKuQxbfA6g/dQV48J3v8K/wj21vzdn2XZdnJjs8597mzzZ8cY9KDHqPA1xb3kl7pE8cMku81vMrGCVuuTy95Tkk7DOScEAkELDplnevIkl5NEoQH5i3D8jORjmd37zAAnC4AycnJAwE9QQPF/CNtqcQS4UhkOY5UOJIm81P3DY5BwPEDARFjp+sWoCLPa3sQ6NP2kU2PAFkDq23iRk0GTVdDvtQVYruSC3t+YGWOBpJGnQYPZl2VORT0OAc+dBs8U8HrdSwXUEnye8t/opgoYFd8xuuRzIeZh1BHMfM0HzUbDULuF4JWt7ZXHK8sLSSSNGdnCKyII2I2yS+M+PWg96nwTby6YdOQdlDygIRuVYNzhvU8wyfPJ86CM0TRdYRRBcXtv2CgKJoo2NyyDbHe+bQ425sMfv3oHDPB9xptzcm1lje1uGMnZy8/aRyHPR9y43webfAHjkkPXB/CV1ZXt3cyTwyLdsHlVY3UqylyvISx275GD6b+YZvaFwnPqXyYRTRxLBIJe8jMWkX3ejABevqc+GNw1+IuFbyWe2vraWBL6BGjYOr9hKhzserr7x8+vXagsugw3SoTeyxPI2O7ChWNAB0HMSzEnxJHhgDfIV99Dhn10XQGXtbcK58O1kLdmPtLGWJz4Sx0F0oFAoMaQgHm6t5nrjy9B6Cu7ubMlcdKBQKD4TQR1zr9rH9JcwJ9qWMfvNBs2WoRTjMMsco80dWH4gmg2aBQR2va1FZQtNOWEa9SqO+PUhQcDbqcD1oHD2sx3ttHcQ83ZyZK8wwcBivTJ/m0EgxwM0EBoHGNtezzQQdpzwgF+eN48ZOAMOA2fiKCwUCgUCg0dU1i3tVDXM0UIOwMjquT6ZO9B5s9ctpkDxXEMiFggZZEILnouQfe9OtBIUCgr9/xjbQ3kVm5k7eUgKvZuFO2c85AUj7JNBYKBQKBQKBQV674ytor2Oybte3kOFHZOF6Fs87AKwwOqk0FhoFAoNPV7l4oJJIojNIqkpGpALt4DJ2G/wD9NBEcAWU0dmr3QxdTM80+2D2jnYY8OVAiY8kFBY6BQKBQKBQKBQfCM0HLrGwiTiqVUjRVNjzFVVQCxdMnAHX1oNj2r8Nxw2r6hZAW15bkOJIsIXXmAdXA2YYOdwfdx0JoLtwtqhu7K3uCAGliR2A6Bio5gPTOaCUoIXjVc6dejztpx/6bUER7H/4ls/sN/ePQXGg5xwaP84dZ+zb/ANgUFp4f4YW0nu51llka6kDsHbITA2C/DJH2Qo8NwnqBQKDm/sqKX0l7fzgPcm5eJeYZMEKBTHGoPujvHJHU9d80Fn1PhOGa+tbzlVZLcyZIUAyBkKqGPjyk5GemT5mgsNAoObe0Ef8Afeh/bn/clB0mgUCgUCgUHN+OB/39ov8At/7IoOkUCgUCgUCgUCgUCgUCgUCg5rCccVyf1D/GtBl45luNWi+Q2MMqRSMvb3U0bxIkanmIRX5XdiVHQYxtnckBG+0nR0tRpCQNIuLm3t/pHw0S4wCueUnYb4zQdK1mwS4heOTm5SD7rshyOmGUgj8aDmfs3lZ+GblnYsSl1kkkk9xvE0G17PuD7W+0a0+Vq8wKNhWllCL84/uorBQfXGfWg17GebQ9WgsmmeawvNoRKxZoJOgRSfq8xUY6YceIOQ3+ElzxBrQOd1txsSD9GPEbj7qCN4Au0srviCR2do7dkPednfkQTnHMxJJ8NzQS3BWmtq0Hy7U8yiYkw2pJ7CKIEhcp0dzjPM2dsdKCd0nhQWuoPPb4itjbhPk8fdj7bnJaTkHdzyhRnruaCz0HL+IuBby0upb/AESULJKeaa1fHJIdycZ7u5JOGxjmbDDOKCQ4N9pS3M4s76FrO96cjAhJD+iTuCcZAPXwJoPnEmsTXmqppdtK0MaR9rdyocScm3LGjfVJ5lyRv39uhBDe4g9n1u9rIlnEkN1gdncDPbK4IIJl3kOcYJJyQTQQXtEtidV0ONZHU5mXtBylx3YwT3gRzepBoN3jH2cWzQTXFuZo72NGeO47eYyF1BYAszHY4xt0ztQaDe0aWHh23vXAa6lzCmRs0oZ05yAPKMvgbZwPGgtOmcE2/Yr8tRbu4IzJPMOd+c7tyE/RoD7qpgAAeO9BA8LaxLZavLpU8jSxOna2jyMWkC45jGWO7AAPgncdn67B60C9OtXt20pJsLZ+xjhB7k8m/O8gHvrjGFPdww2yKDx7QdL/AILt/l+lqtu0LKZYYxiGeJmCkNGMLzDIPMBkDO/TAaWt6mt3q3D9wgIWWOVwD1HNGDg+o6fdQZuIL6CbXvkupOBarbq0EMjcsMszNuzDo7bFVDbZXbfqFs0bhSO2vHnhPLE0KxpCC3JGeYs5QZwqtiPZQBlSfGgsdAoFAoFAoFAoFAoFAoOaQt/nY/8AUf8AEpoOl0HNvbPII/4Llc4jjv4i7Hoo3OT9yn8KC/alexxQtJI6qnL7xOxz0A8ySQABuSRig5d7Mf8ARi49Eu8+ndagtfsh/iaz+w3949BXeJCNU1+xhg78enkzTyL7qSFlZUz05uaJRj1b+acBt8GN/nDrP2bf+wKCB0TTmu5uKII/fkYKvhl/n+UfeQPxoLT7GNcSfTo4M8s9sDFLEdmXlJCkg74I/MMPCguzXaCRYiw7RlLBM94oCAWx15QSBnpkigyu4UEk4AGSfIDrQRPCWurf2kdygwshfA8grsgz692go/tls1ln0tIgPljXS8hHviIbudt+UHlOfDB9aDBc3A03idpbg8sF/CESQ7KsiiNcE+G8YH+0XwoOp3FwsaM8jKiKCzMxAVVG5JJ2AA8aDnHHkobWdCZdwWmIPoVjxQXviB+W0uG8oZD+CGg4XeabLJwnYzQjmNtPJKwwT3O2mUnHkCVJ9MnwoO8aPqUd1BFPCeaORQyn0I6fEdCPAg0HOxam84q7aPJjsbfkkb6vausmEz54mJ/UNBi9jS/IrjUNNm7sqTdqmeskR7vMPMYCH9f0NBYfbBfCLSbherzcsMaD3nd2Awo6k8vMcD+bQVCTTGtL/huB/fjikD+j8g5h9xJFBe9XsLDVpJ7S4iWV7bkDE7PH2q86lWHeGQN/A8u+aCo8HW02l60dNjnkns2t+2VZDkwbkAZ8NxjYAHnG2d6Dq1AoFAoFAoFAoFAoFB8YZGKCqn2d2Bl7bs5e2P8ALfKbrtP2+05vzoLPbwhFCgsQBgFmZm+9mJJPqTQa2saTDdwtDcxiSJ+qn8iCNwR5jcUELoPAVlZurxRsWT6PtJHkEf2AxIU+oGfWgy2vBNnE05ijaMXAcSossojbnGGPZ83KGwTggbZ2xQYm4DtOQRx9vFEBjsorm4SMj1QPj4nqfGgltK0O3tYextolhj32TKkkjGSw7xb9InO3WgibTgKyilaaNJklb3pBc3PO/wBpu0y335oMuk8EWdrL21vHJHITlmE9we0O/vguRJuSe9nc0HzV+CLO5m7do2jn/poXeKQ/EoRzHYDJz0oN/RuH4bUu0QdpJMc8kkkkkjBfdBd2LYG+B03NBJkZ2PSggF4Rhjz8mea2U9Y4JWWPJ68sZyifqgUGbRuFre1kaVFZ52GGnmd5JSvlzuSQvoMCg3NZ0eC8iMVzEssZ+qw6HzB6qfUb0EJacAWcYVfn3iQqywyXE7wgqcr82X5SAQNiD0oM+rcFWd1MJ50keUe63bzjs/sBXATpnu433oJiSwRoTA4LxshRgzMSyEcpBYnmJIPXOaCP4f4VtrEMtqjojdYzLK0e/UhHYqD6gUGC34Ot4ucW5mt0cktHDNIkeT1KqDiM+qctBK6VpUNrH2cEYjTJJAzlmPVmJ3Zj4kkk0GrrXDlvdsjzIe1j+jlRmSVPsuhDAbnbON6D5b8OQrKsz880qe48zs/Z56lATyoT0JUAnzoNPUuB7O4m7eZJGmByr/KLgFPsYkHIPRcUGafhO3aQyp2sUpUK0sU0qPIFGF7QhvnCB4vk+tBsaJw9b2hdoUPPIQZJXZnlkI6c0jksceWcCglaBQKBQKBQKBQKBQKBQKBQKBQKBQKBQKBQKBQKBQKBQKBQKBQKBQKBQKBQKBQKBQK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data:image/jpeg;base64,/9j/4AAQSkZJRgABAQAAAQABAAD/2wCEAAkGBxQRERQUERQWFRQXGBoaGBYYGBcdGRcWHRoaGhcdIB0fHyggHRsnHxcaITMnJSouLi4uFx8zODMsNygtLisBCgoKDg0OGxAQGzQmHyU0NDQvMjc0NC8sLCwsLCwsLywwNDItLDQ0LzQtLCwsLTQsLC0sLCwsLCwsNywvLC8sNP/AABEIAKcBLgMBEQACEQEDEQH/xAAcAAEAAgMBAQEAAAAAAAAAAAAABQYDBAcCAQj/xABPEAACAQMCAwUDCAQJCQgDAAABAgMABBEFIQYSMRMiQVFhBzJxFCMzQnKBkaFigpKxFTVDUlN0srPCFiY2c4OTosHDFyU0daPR0/AkVIX/xAAaAQEAAwEBAQAAAAAAAAAAAAAAAgMEAQUG/8QAOBEBAAIBAgIGBwcDBQEAAAAAAAECAwQRITEFEjJBUaETFGFxsdHwIjNCgZHB4QZSciRikqLiI//aAAwDAQACEQMRAD8A7jQKBQKBQKBQKBQKBQKBQKBQKBQKBQKBQKBQKBQKBQKBQKBQKBQKBQKBQKBQKBQKBQKBQKBQKBQKBQKBQKBQKBQKBQKAaCk8L8fi8uzB2JRSGKNzZPd37wxtkeu3TfrWPDq/SX6uz6LpHoCdHpozdfeeG8bePh9e1dq2PnSgUCgUCgUCgUCgUCgUCgUCgUCgUCgUCgUCgUCgUCgUCgUCgUHmSQKMsQAOpJwKTOztazadojeVe1Djmxh2M6ufKMF/zXu/nWe2qxV73q4Og9dm4xj2j28Pjx8kBc+1e3H0cMrfHlX/AJmqZ19O6HqY/wClNRPbvEfrPyetD4+nvphFb2ijxZmkJVF8zhB+HjTHqrZLbVqjrOgMGixekzZvdERxmfCOK5WWkQxO0iRRrK3vOqAFs7n4AnetdcdazvEcXgZdXmy0jHa8zWOUTO+zeqbMUCgUCgUCgUCgUCgUCgUCgUCgUCgUCgUCgUCgUCgUCgUCgg9e4ttbPIlkBf8Ao07z/h4feRVOTPTHzl6Wi6J1Wr4468PGeEfz+W6haj7Srq4bs7KHlz0PKZJD6gYwPwNYray9p2pH7y+nwf01pcFevqr7/wDWvz84aacG6nfENcsVHUGZzt8EGeX4YFQ9Xz5ONvNfPTPRmijq4I3/AMY/fhv5p3T/AGTxD6ed29EUKPxPNn8qvroK/il5uf8AqzLP3WOI987/AA2bGocL2Nu8cEEAluZfd7RnZUQe9I4zjlHl9Y7Cu2wYqzFaxvM/W6rB0prs9LZsuTq4689oiJme6scOfwjit+h6NFaRCOJQPFmwAXbxJxt9w2HQVqx46442h4Os1mXVZOvkn3eyPD64zzlI1YyFAoFAoFAoFAoFAoFAoFAoFAoFAoFAoFAoFAoFAoFAoFBC8Q8U21kPnn7+MiNd3Plt4D1OBVOXPTHzl6Oh6L1Osn/514eM8vr3KTLqup6rtaoba3P18lcj7eMn9QfGsk3z5+zG0fX1wfRV0vRfRnHPbr38Oe35cv8AlKS0b2XwR965dp28QMqn5HmP4j4VZj0VY424ser/AKoz3+zgrFI/Wfl5LrY2EUC8sMaRr5KoH7uta60rWNoh87mz5c1utktMz7Z3bNSVFBB6PobR3NxcyuHklPKoA2jiUnlUE9SQFJ6biqaYpi83nnPlD0tVrq5NPj0+Ou1a8Z/3WnnPx29icq55pQUXjLjiSyulhSJWXlVmLZy2Sdlx06dd9/Daqb5ZrOzzdXrbYckViF5U5APT41c9J9oFAoFAoFAoFAoFAoFAoFAoFAoFAoFAoFAoFAoMV1cpEheRgiKMlmOAK5NorG8p48V8topSN5nuUq54hutQJj0xCkXRrqQYHryAj/kTv0XrWSc2TLwxRw8X0WPo7SaCIvrrb27qRx/X6297e0LgO3gbtJs3Mx3LybjPmFOfxOTUselpXjbjLNrOntRmj0eL7FPCPn8toWwCtTwyg1rzUIoRmWRIx+myr+81yZiOaFsladqdkFece2Mf8tznyRWb88Y/OoTlqz212Cv4kNde1SAfRwyt9ooo/ItUJzx4M9ulMfdEtH/tMnk+hs8/rO/7lFc9NPdCuOksluzR5PGOqv7lmQP9ROfzzinpLzyjycnWaueVPKWXRdd1a7lMarHGFOHZo8BD5HfdvTr54pFslp2Sw59XktttEbc17t9OGEM5WeRdw7RoOU/ojHd/En1q/bxelGPl1+M+5v11YUCgUCgUCgUCgUCgUCgUCgUCgUCgUCgUCgUCgidb11LblQBpZn+jhTd29f0V82O2xqrJlinDnPg3aTQ31G9t+rSOdp5R858IhEw8NSXbiXU2D4OUtkPzUflzHq7eeduo3FVxhm89bL+nc3W6Tx6Ws4tDG3jee1Pu8I8/dK1RoFACgADYADAA+FaYjZ4lrTad5nigtX4xs7bIeYMw+pH3mz5bbA/EioWyVhly6vDj5yrzccXVztYWTMPCRwSPywo/aqv0tp7MMvruXJ9zT85+v3YzoOr3X09yIVP1VbBHpiMAH72p1ck85c9Bq8nbvt9ez5str7Loc5mnlkbxxyrn8eY/nXYwx3y7XoynO1plN2nAtjH0gDHzdmb8icflUoxVjuaK6HBX8KYttJgj+jhiT7KKP3CpxWI5Q0VxUryiIbTuFBJICgZJOwAHU/CupTMRCnxX0uqyMsLNDZKcNKNpJyOqqfqp5nr+YFO85J4cvixRe2on7PCnj3z/AAtdlaJCixxKERRgKOgq2IiI2hsrWKxtWODPXUigUCgUCgUCgUCgUCgUCgUCgUCgUCgUCgUCgUEJfapJK7Q2fKXU4kmbeOHzH6cn6I6eJHjTa8zPVp+vdH8vRw6XHjrGbU8p5VjtW+Vfb3927JYadBZK8jN3m3lnlYczn1Y7AeQGAKlTHWnHv75UazX3zRHW2rSvKI4Vj68Z4yh7jjMzMU06B7lhsZCOWJT9o4z+Xxrnpd+zG7x51k2nbDXre3ua7cL3l5vf3ZVD/IwbLjyJOx+8N8a51LW7Uozps2X72/DwhNaVwhZ2+OSFSw+s/fbPnvsPuxU646x3L8ekw4+VU6BU2koFAoFBE8S6S13D2Ik7JWI5yBklRvyjfbJx9w9ahevWjZTnxTlr1d9vFv2NokMaRxjlRAAo9B/zqURtGyylIpWKxyhnrqRQUzjH2hR6fOsLRPISodyCByqSQMZ95ticbDpvW3T6K2avWidmfLqIx222XCGQMoZehAI+B3FY5jadmh7rgUCgUCgUCgUCgUCgUCgUCgUCgUCgUCggpblrvIhYx2wzzzg4aTHURnwTzk/Z/nCnecnZ5ePj7vn+j0opTRx1ssb5O6s8q+23t8K/8vCdOPWcqINKhWQJ3e1Pdt4/1ush8wvn1pFo26uOPk8fNrMmovNq/atPOZ5fz+T1DwiJWEl/K11INwp7sKfZQdfLfr5V30e/G3FVGl609bLPWny/RZIolRQqgKo2AAAAHoBVrVEREbQ1tQ1WC3GZ5o4x+m6r+81OmO9+zG7k2iOcqvqHtP0+LPLI8pHhGh/e3Kp+41qpoM1ucbKbanHHer137YwTy29qWJ6c7jP7Kg5/GtFejO+1lU6z+2Go3G2sz/Q2nKPArbyn/iY8p/Cp+q6Wvat5w56bNPKrGw4im/pVz/V4/wD2Nd/0NfDzlz/Uz9Q8/wCSeuSe/PIvobpv3KSKes6SvKvkeizzznzfP+zjVW965T9a4mP+A09d00fh8oPV8vi+D2Xal/8AsQ/76f8A+Ou+v4P7Z/SPm56tl8fOWQezfVV926jHwuLgf4K569pp/D5R83fV8v8Ad8Sfh7WrVDI16FRdyzXTcoH+0GKRm0uSdup5fJ30eavHreaQ4Su9cuCD2kfY/wBJMi8rDzUKFZx5HYHzqvPXSU7uPhCWKc88+S7XfC8N0Ue+jinlTYOqOgx1wV525lyTsxI3NYa6i1N4xzMR9exonFW3G0bynhVCwoFAoFAoFAoFAoFAoFAoFAoFAoFAoPjMAMnYDxo7ETM7Qqmp6qs+AeYwN7kSD528I64H1YPMnAbxIX3s9rdf3fH+Pj7m7Jlp0fw55p7ufU/9eVf8uW2uiyXODekCMY5bWM/NgDp2jDBkI222XboetWdSZ7XLweROO+Wetln8vnPf8HnVuMbCxHI8yArsIoxzEenKuy/fgVsxaXLk7NeCdsuOnDdAyccXtztp2nSMD0ln7q/hkA/t1ojSYqfe3/KPr9lfpr27FWB+G9Zu/wDxN6tup+pDnI9O7y/2jUoz6XH2Kb+/6/Zz0ea3atsy2XsjtVPNPLNM3juFBPnsOb/irluksnKsRBGkp38VhsuB9Pi921jPq4Ln/jJrNbV5rc7T8FsYMcdydt7ZIxiNFQeSqAPyqibTPNZERHJlrjpQKBQKCtcWcXJZlYo1M91JtHAvUk9Cx+qv5nB8iRpwaacn2p4VjnKrJlivCOMsGkcLvK63GpuJ5+qQ/wAhAf0V6M/6Rz+WTLJnisdTDG0ePfLlcczxvxnyhbKyLigUCgUCgUCgUCgUCgUCgUCgUCgUCg+McdaDyZBgHIwehyMHPSgp/FGtK5KGSOO3Q/OPIcI7fzT4uo/mLu568q7vXGO+e3VpG8fXl8fc0Tn9Ur9j72e/upHj/nPdH4Y485jbV0/VpWydNtJJnf3ry6+bRvIgEBmQeCqAB4CttdLjx8ctuPhHGflDzabxxrG8z3y2X4QubrfUL52U/wAhbjs4/gT7zj471Z6zjx/dU/OeMp+itbt2/RNaPwnZ2uOwt41YdHI5n/abLfnVGTUZcnasnXFSvKE1VKwoFAoFAoFB5LjOMjJ8PGg9UGjrV40MEkkcbSOq9yNQSWc7KNt8ZIyfAZNTx1i1oiZ2hG07RvCrezzhiSLnvL0FryYknm6xqfD0J/IALtg1q1eeLbY8fZjzU4MUx9u3OV3rE0FAoFAoFAoFAoFAoFAoFAoFAoFAoKL7X9cntLIG0ZhMX5iFAz2KAtKc9VUd0EjfvAeNBbtH1FLmCKePdJUV1+DAHHxGcUFA9vXyc6Y4kZROChhXmIY5kUPhQdxy56jAqUUtMTaI4Q5vG+yncdWss8WkSPB8nBkt4UkMhaVgVGG7MZjUbZGct06dKnauOsRtO89/g5W1t/B1rRuC7S2IbkMso/lZjzuD6Z2X9UCpW1F5jqxwjwjhCNcVY4858ZWKqFhQKBQKBQKBQKBQctsdOjh4rbsl5Q9mZG3Y5cvgncnHQbDag6lQKBQVfi/i4WjxW8Efyi9nOIoAcADxdz9WMYJ9cHyJAeYOGrmYc17fzlj1jtSIIk9FIHatjzL756Cg1eJdOurGznmsbq4eSOMkRTETBsdSCw7TmAyR3sbbg0Fq0uN1giWZueQIodzjvOFHMdttzk7UG1QKBQKBQKCPu9ZijuIbZie1nDlFAPuoMuSegHQepPxwEhQKBQKBQKBQKCk3V5byzXk92y/J1U2MancuTvdBQMlmZikeAM5gNTpjtedqwja0V5qp7LJLpo5dMWfsBasSzGM/KOzkYsqqr91PEkkEjnAA8au2xYuf2p8v5Qib39keaV9qegQWui3jRJmRuy55XJeV/no/edssfh0qvJmvfnPDw7k60ivJo+0kkWWicoBb5Ta4BOATybAnBwPXB+BqpJadaj1lQZbaSzfG4tjHIOYeQlL7t6kKPhQZOD+O4b6zluJB2DW+RcRv1iKgknpnGAfDOxHhQetDv7vUIRcoy2kMm8CGMSSMn1XkJYKObryKNhjvHOwaeicV3M4vrYpCt/aHG5cQyoRlJABllBH1d8ZG++wafBfEmo6nYRyxLDHIxk555Fbsxh2CrHEDzPsBlmYAH+duAHjROML+O8l069gSa6CCSB4jyRyxnbLls8ijxIBPdICk45g88Wa3q+mp8slNrPbKy9rDGkisisQAVck825AyfP3cdAsuu8VCCG1kijaX5XJFHEeiKZccjOdyq7+AOelBX+MNe1HSuzupngubQyKk0ccLRvGrdGUmRubfbfxI2GcgJn2ia1c2mnvc2XYkoAzdqGPcOBlQMZbcddqCKu9a1O5so7nT1iAKxYDozPMWKiRgMgJGpJO+SwUkYGMhrj/Sv/8An/8AUoJ2HXpb26mgsiiRW7ck1wy8+ZvGONcgZX6zMTg7cp60Gv8A5Rz2mow2V4UkjuVYwTqvIwdfejdckHqMMuOoGPEBcqDlXs1f5Xrer3cu7ROII/JY+Z128toV/abzNB1WgUFY4l4oMNxDZWqrJeTgsA2ezhiGcySY3I2OFGMkYyKDDr82oWcDXEckd12SlpYDF2ZdQMt2bKxKkDJwwfPnnqENxbx5KulR6lpzQmI8oaOaNy4YsFIysgAKnIIwc9QfML2TI8AKMiylAQzKWQMQOqhlJHpzCgqvs64kur0Xq3PY9pbztCOzVlUlcgndicE0EdwvxZqNzdahbNHbmW3dEUrziGMHtOZmJy7k4GFAGeU5K9aD5fcSajpt7bJfmCe0uZBEJIkZGikYgDILHu758SQD4jBCK1r5aeJbdFmt+cW0jRMYZORY2MgIZe1yz93qGA6bUFo4ru9Ts7KW4jltZniBdk+TyoDGAObB7djkDJ9R5Y3CZ4M1Vrywt7h2RnljDMUUqoY5yoBZj3T3TvuVPTpQaHBl/eXDTvcSQNAkskUZjhdGlMbcrPkysAvMGXG+eXOcdQtVAoFAoKnxdxf8mt5Xtk7Z0wvNn5sSswRUyM88nMQOVc4+sVq6McRxvw9nfP14/puh19+Ff4Z+EeEYrKOMtmW4Cnmlc8xDsS8vJnZAXZjtuc7k0vmm0dWOEeHz8StNuM8ZVHjA/wAGa9Z342hux8mnPgG2CsT+wfhE1Uppr22HGiXf+y/vo6CA9of/AIPQv61af2KDrFB+d9bVmTiWW3z2JlhUlc4ZhP8AO4x1+sT6P5Gg6twjpAlsLR47u6CtBEQFdML3BsO5tjp91BIWPCsFq9xcoZHnmTEksjlmYAbDGyjoOg8KCC9hX8Swfal/vWoNS9/0sg/qB/ty0E17Xv4mvfsL/eJQYIOIobLStO7VGleWO2jhhUKWklKJyY5iFGDg5J228cUEL7XhePo1w9x2ESfNfMoHkbPbR4zMSo28QI/voJf2lnl4fuP9RGPxaMUFi4O/i+z/AKtD/drQU5yf8qjjr/B+3x7SghvYbYGeyn5ri4ilW5ftER1HeKp3iCpOTgj9Wgvz8FwPPBPO888kDc0Rkk2RjgkgKFz7o656UFkoORcIyfwXxDfWs3dS+Ilgc9GbmZlUf7yRfigHiKDrtB8ZgBk7AdT5UHKOH5s8W3hc5D2i9ic5DLi3IKnoRgP09aDq0uOU83TBz8PGg/Nmmow4Tuyc8jXi8mfL5oEj0yMfEGg/SNv7i/AfuoOeeyD6XV//ADCX95oPPs1/jfXv9dD/ANeg9e2w/Nad/wCYQ/uegx6n/pZa/wBRb+1NQdJljDKVYAgggg9CDsRQck4L1GTTU1LTAczQS/8A4gb6y3BCw+vKGdGby528qDqOj6cttBFBH7saKoJ6nAwSfUnc+poNygUGK4uFQZY+gABJJ8gBuT8K7ETPJyZ2aElrJcfSkxxf0SnvP9tx0H6Knw3YgkVZFopy4z4/L+UdpnmgOJeGLu5kt+xltore2kWSOExOQzpkJzcrqMDOQFAwfE1XMzM7ynEbLdbc/IO05efx5c8ufTO9cFa9o/CrapafJlaNO+r87qWKlc+6ARuQSMnwJ89gjOIOFL+9082U9zbnPIGmEUnMyoVYd3nwGyoyenXYdaD7rHBdzdW1lDJPCj2kqSCRY3KsI1wgKFwc5xnveeMUG7qOn6tcc0RuLW2iOxmhWVpyPHlDkLGSMjOWIzkYxQSWicI2tpZGyjjzAwYSBtzKWGHZj4sR+GABgAUFZ0PhHUdLJi0+5gmsyxIhuhIGiB3PI8YOd998D0BJJCyDTbvsZuaeN7iXYZRhBCmCAFQNknckktlifAAABpezrhmfTLb5NJLHLGpYoyqysCxyQckgjc9MUGpdcJ3TauuorNAAkfZLEUk3iyTu3N7/AHjvjA22PUhKce6DLqFm9rFIkQkwHdlZjyghsKARuSBufDw32Cv6twDcXNhawNcRpc2ZQ286IwHcAA51JOD3VOQeozjwoNjVeFb7UrJ7fUbiCMsBgW0b8pdTlWdpDllyAeVQu/j4UHzWuF9QvdMNjPPbBjyq8ypIS6IysvdyArEqM9R1wBnYLFwvY3FvBHDO0TiJFRWjV1JCgKuQxbfA6g/dQV48J3v8K/wj21vzdn2XZdnJjs8597mzzZ8cY9KDHqPA1xb3kl7pE8cMku81vMrGCVuuTy95Tkk7DOScEAkELDplnevIkl5NEoQH5i3D8jORjmd37zAAnC4AycnJAwE9QQPF/CNtqcQS4UhkOY5UOJIm81P3DY5BwPEDARFjp+sWoCLPa3sQ6NP2kU2PAFkDq23iRk0GTVdDvtQVYruSC3t+YGWOBpJGnQYPZl2VORT0OAc+dBs8U8HrdSwXUEnye8t/opgoYFd8xuuRzIeZh1BHMfM0HzUbDULuF4JWt7ZXHK8sLSSSNGdnCKyII2I2yS+M+PWg96nwTby6YdOQdlDygIRuVYNzhvU8wyfPJ86CM0TRdYRRBcXtv2CgKJoo2NyyDbHe+bQ425sMfv3oHDPB9xptzcm1lje1uGMnZy8/aRyHPR9y43webfAHjkkPXB/CV1ZXt3cyTwyLdsHlVY3UqylyvISx275GD6b+YZvaFwnPqXyYRTRxLBIJe8jMWkX3ejABevqc+GNw1+IuFbyWe2vraWBL6BGjYOr9hKhzserr7x8+vXagsugw3SoTeyxPI2O7ChWNAB0HMSzEnxJHhgDfIV99Dhn10XQGXtbcK58O1kLdmPtLGWJz4Sx0F0oFAoMaQgHm6t5nrjy9B6Cu7ubMlcdKBQKD4TQR1zr9rH9JcwJ9qWMfvNBs2WoRTjMMsco80dWH4gmg2aBQR2va1FZQtNOWEa9SqO+PUhQcDbqcD1oHD2sx3ttHcQ83ZyZK8wwcBivTJ/m0EgxwM0EBoHGNtezzQQdpzwgF+eN48ZOAMOA2fiKCwUCgUCg0dU1i3tVDXM0UIOwMjquT6ZO9B5s9ctpkDxXEMiFggZZEILnouQfe9OtBIUCgr9/xjbQ3kVm5k7eUgKvZuFO2c85AUj7JNBYKBQKBQKBQV674ytor2Oybte3kOFHZOF6Fs87AKwwOqk0FhoFAoNPV7l4oJJIojNIqkpGpALt4DJ2G/wD9NBEcAWU0dmr3QxdTM80+2D2jnYY8OVAiY8kFBY6BQKBQKBQKBQfCM0HLrGwiTiqVUjRVNjzFVVQCxdMnAHX1oNj2r8Nxw2r6hZAW15bkOJIsIXXmAdXA2YYOdwfdx0JoLtwtqhu7K3uCAGliR2A6Bio5gPTOaCUoIXjVc6dejztpx/6bUER7H/4ls/sN/ePQXGg5xwaP84dZ+zb/ANgUFp4f4YW0nu51llka6kDsHbITA2C/DJH2Qo8NwnqBQKDm/sqKX0l7fzgPcm5eJeYZMEKBTHGoPujvHJHU9d80Fn1PhOGa+tbzlVZLcyZIUAyBkKqGPjyk5GemT5mgsNAoObe0Ef8Afeh/bn/clB0mgUCgUCgUHN+OB/39ov8At/7IoOkUCgUCgUCgUCgUCgUCgUCg5rCccVyf1D/GtBl45luNWi+Q2MMqRSMvb3U0bxIkanmIRX5XdiVHQYxtnckBG+0nR0tRpCQNIuLm3t/pHw0S4wCueUnYb4zQdK1mwS4heOTm5SD7rshyOmGUgj8aDmfs3lZ+GblnYsSl1kkkk9xvE0G17PuD7W+0a0+Vq8wKNhWllCL84/uorBQfXGfWg17GebQ9WgsmmeawvNoRKxZoJOgRSfq8xUY6YceIOQ3+ElzxBrQOd1txsSD9GPEbj7qCN4Au0srviCR2do7dkPednfkQTnHMxJJ8NzQS3BWmtq0Hy7U8yiYkw2pJ7CKIEhcp0dzjPM2dsdKCd0nhQWuoPPb4itjbhPk8fdj7bnJaTkHdzyhRnruaCz0HL+IuBby0upb/AESULJKeaa1fHJIdycZ7u5JOGxjmbDDOKCQ4N9pS3M4s76FrO96cjAhJD+iTuCcZAPXwJoPnEmsTXmqppdtK0MaR9rdyocScm3LGjfVJ5lyRv39uhBDe4g9n1u9rIlnEkN1gdncDPbK4IIJl3kOcYJJyQTQQXtEtidV0ONZHU5mXtBylx3YwT3gRzepBoN3jH2cWzQTXFuZo72NGeO47eYyF1BYAszHY4xt0ztQaDe0aWHh23vXAa6lzCmRs0oZ05yAPKMvgbZwPGgtOmcE2/Yr8tRbu4IzJPMOd+c7tyE/RoD7qpgAAeO9BA8LaxLZavLpU8jSxOna2jyMWkC45jGWO7AAPgncdn67B60C9OtXt20pJsLZ+xjhB7k8m/O8gHvrjGFPdww2yKDx7QdL/AILt/l+lqtu0LKZYYxiGeJmCkNGMLzDIPMBkDO/TAaWt6mt3q3D9wgIWWOVwD1HNGDg+o6fdQZuIL6CbXvkupOBarbq0EMjcsMszNuzDo7bFVDbZXbfqFs0bhSO2vHnhPLE0KxpCC3JGeYs5QZwqtiPZQBlSfGgsdAoFAoFAoFAoFAoFAoOaQt/nY/8AUf8AEpoOl0HNvbPII/4Llc4jjv4i7Hoo3OT9yn8KC/alexxQtJI6qnL7xOxz0A8ySQABuSRig5d7Mf8ARi49Eu8+ndagtfsh/iaz+w3949BXeJCNU1+xhg78enkzTyL7qSFlZUz05uaJRj1b+acBt8GN/nDrP2bf+wKCB0TTmu5uKII/fkYKvhl/n+UfeQPxoLT7GNcSfTo4M8s9sDFLEdmXlJCkg74I/MMPCguzXaCRYiw7RlLBM94oCAWx15QSBnpkigyu4UEk4AGSfIDrQRPCWurf2kdygwshfA8grsgz692go/tls1ln0tIgPljXS8hHviIbudt+UHlOfDB9aDBc3A03idpbg8sF/CESQ7KsiiNcE+G8YH+0XwoOp3FwsaM8jKiKCzMxAVVG5JJ2AA8aDnHHkobWdCZdwWmIPoVjxQXviB+W0uG8oZD+CGg4XeabLJwnYzQjmNtPJKwwT3O2mUnHkCVJ9MnwoO8aPqUd1BFPCeaORQyn0I6fEdCPAg0HOxam84q7aPJjsbfkkb6vausmEz54mJ/UNBi9jS/IrjUNNm7sqTdqmeskR7vMPMYCH9f0NBYfbBfCLSbherzcsMaD3nd2Awo6k8vMcD+bQVCTTGtL/huB/fjikD+j8g5h9xJFBe9XsLDVpJ7S4iWV7bkDE7PH2q86lWHeGQN/A8u+aCo8HW02l60dNjnkns2t+2VZDkwbkAZ8NxjYAHnG2d6Dq1AoFAoFAoFAoFAoFB8YZGKCqn2d2Bl7bs5e2P8ALfKbrtP2+05vzoLPbwhFCgsQBgFmZm+9mJJPqTQa2saTDdwtDcxiSJ+qn8iCNwR5jcUELoPAVlZurxRsWT6PtJHkEf2AxIU+oGfWgy2vBNnE05ijaMXAcSossojbnGGPZ83KGwTggbZ2xQYm4DtOQRx9vFEBjsorm4SMj1QPj4nqfGgltK0O3tYextolhj32TKkkjGSw7xb9InO3WgibTgKyilaaNJklb3pBc3PO/wBpu0y335oMuk8EWdrL21vHJHITlmE9we0O/vguRJuSe9nc0HzV+CLO5m7do2jn/poXeKQ/EoRzHYDJz0oN/RuH4bUu0QdpJMc8kkkkkjBfdBd2LYG+B03NBJkZ2PSggF4Rhjz8mea2U9Y4JWWPJ68sZyifqgUGbRuFre1kaVFZ52GGnmd5JSvlzuSQvoMCg3NZ0eC8iMVzEssZ+qw6HzB6qfUb0EJacAWcYVfn3iQqywyXE7wgqcr82X5SAQNiD0oM+rcFWd1MJ50keUe63bzjs/sBXATpnu433oJiSwRoTA4LxshRgzMSyEcpBYnmJIPXOaCP4f4VtrEMtqjojdYzLK0e/UhHYqD6gUGC34Ot4ucW5mt0cktHDNIkeT1KqDiM+qctBK6VpUNrH2cEYjTJJAzlmPVmJ3Zj4kkk0GrrXDlvdsjzIe1j+jlRmSVPsuhDAbnbON6D5b8OQrKsz880qe48zs/Z56lATyoT0JUAnzoNPUuB7O4m7eZJGmByr/KLgFPsYkHIPRcUGafhO3aQyp2sUpUK0sU0qPIFGF7QhvnCB4vk+tBsaJw9b2hdoUPPIQZJXZnlkI6c0jksceWcCglaBQKBQKBQKBQKBQKBQKBQKBQKBQKBQKBQKBQKBQKBQKBQKBQKBQKBQKBQKBQKBQKD/9k="/>
          <p:cNvSpPr>
            <a:spLocks noChangeAspect="1" noChangeArrowheads="1"/>
          </p:cNvSpPr>
          <p:nvPr/>
        </p:nvSpPr>
        <p:spPr bwMode="auto">
          <a:xfrm>
            <a:off x="155575" y="-2087563"/>
            <a:ext cx="78867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data:image/jpeg;base64,/9j/4AAQSkZJRgABAQAAAQABAAD/2wCEAAkGBxQRERQUERQWFRQXGBoaGBYYGBcdGRcWHRoaGhcdIB0fHyggHRsnHxcaITMnJSouLi4uFx8zODMsNygtLisBCgoKDg0OGxAQGzQmHyU0NDQvMjc0NC8sLCwsLCwsLywwNDItLDQ0LzQtLCwsLTQsLC0sLCwsLCwsNywvLC8sNP/AABEIAKcBLgMBEQACEQEDEQH/xAAcAAEAAgMBAQEAAAAAAAAAAAAABQYDBAcCAQj/xABPEAACAQMCAwUDCAQJCQgDAAABAgMABBEFIQYSMRMiQVFhBzJxFCMzQnKBkaFigpKxFTVDUlN0srPCFiY2c4OTosHDFyU0daPR0/AkVIX/xAAaAQEAAwEBAQAAAAAAAAAAAAAAAgMEAQUG/8QAOBEBAAIBAgIGBwcDBQEAAAAAAAECAwQRITEFEjJBUaETFGFxsdHwIjNCgZHB4QZSciRikqLiI//aAAwDAQACEQMRAD8A7jQKBQKBQKBQKBQKBQKBQKBQKBQKBQKBQKBQKBQKBQKBQKBQKBQKBQKBQKBQKBQKBQKBQKBQKBQKBQKBQKBQKBQKBQKAaCk8L8fi8uzB2JRSGKNzZPd37wxtkeu3TfrWPDq/SX6uz6LpHoCdHpozdfeeG8bePh9e1dq2PnSgUCgUCgUCgUCgUCgUCgUCgUCgUCgUCgUCgUCgUCgUCgUCgUHmSQKMsQAOpJwKTOztazadojeVe1Djmxh2M6ufKMF/zXu/nWe2qxV73q4Og9dm4xj2j28Pjx8kBc+1e3H0cMrfHlX/AJmqZ19O6HqY/wClNRPbvEfrPyetD4+nvphFb2ijxZmkJVF8zhB+HjTHqrZLbVqjrOgMGixekzZvdERxmfCOK5WWkQxO0iRRrK3vOqAFs7n4AnetdcdazvEcXgZdXmy0jHa8zWOUTO+zeqbMUCgUCgUCgUCgUCgUCgUCgUCgUCgUCgUCgUCgUCgUCgUCgg9e4ttbPIlkBf8Ao07z/h4feRVOTPTHzl6Wi6J1Wr4468PGeEfz+W6haj7Srq4bs7KHlz0PKZJD6gYwPwNYray9p2pH7y+nwf01pcFevqr7/wDWvz84aacG6nfENcsVHUGZzt8EGeX4YFQ9Xz5ONvNfPTPRmijq4I3/AMY/fhv5p3T/AGTxD6ed29EUKPxPNn8qvroK/il5uf8AqzLP3WOI987/AA2bGocL2Nu8cEEAluZfd7RnZUQe9I4zjlHl9Y7Cu2wYqzFaxvM/W6rB0prs9LZsuTq4689oiJme6scOfwjit+h6NFaRCOJQPFmwAXbxJxt9w2HQVqx46442h4Os1mXVZOvkn3eyPD64zzlI1YyFAoFAoFAoFAoFAoFAoFAoFAoFAoFAoFAoFAoFAoFAoFBC8Q8U21kPnn7+MiNd3Plt4D1OBVOXPTHzl6Oh6L1Osn/514eM8vr3KTLqup6rtaoba3P18lcj7eMn9QfGsk3z5+zG0fX1wfRV0vRfRnHPbr38Oe35cv8AlKS0b2XwR965dp28QMqn5HmP4j4VZj0VY424ser/AKoz3+zgrFI/Wfl5LrY2EUC8sMaRr5KoH7uta60rWNoh87mz5c1utktMz7Z3bNSVFBB6PobR3NxcyuHklPKoA2jiUnlUE9SQFJ6biqaYpi83nnPlD0tVrq5NPj0+Ou1a8Z/3WnnPx29icq55pQUXjLjiSyulhSJWXlVmLZy2Sdlx06dd9/Daqb5ZrOzzdXrbYckViF5U5APT41c9J9oFAoFAoFAoFAoFAoFAoFAoFAoFAoFAoFAoFAoMV1cpEheRgiKMlmOAK5NorG8p48V8topSN5nuUq54hutQJj0xCkXRrqQYHryAj/kTv0XrWSc2TLwxRw8X0WPo7SaCIvrrb27qRx/X6297e0LgO3gbtJs3Mx3LybjPmFOfxOTUselpXjbjLNrOntRmj0eL7FPCPn8toWwCtTwyg1rzUIoRmWRIx+myr+81yZiOaFsladqdkFece2Mf8tznyRWb88Y/OoTlqz212Cv4kNde1SAfRwyt9ooo/ItUJzx4M9ulMfdEtH/tMnk+hs8/rO/7lFc9NPdCuOksluzR5PGOqv7lmQP9ROfzzinpLzyjycnWaueVPKWXRdd1a7lMarHGFOHZo8BD5HfdvTr54pFslp2Sw59XktttEbc17t9OGEM5WeRdw7RoOU/ojHd/En1q/bxelGPl1+M+5v11YUCgUCgUCgUCgUCgUCgUCgUCgUCgUCgUCgUCgidb11LblQBpZn+jhTd29f0V82O2xqrJlinDnPg3aTQ31G9t+rSOdp5R858IhEw8NSXbiXU2D4OUtkPzUflzHq7eeduo3FVxhm89bL+nc3W6Tx6Ws4tDG3jee1Pu8I8/dK1RoFACgADYADAA+FaYjZ4lrTad5nigtX4xs7bIeYMw+pH3mz5bbA/EioWyVhly6vDj5yrzccXVztYWTMPCRwSPywo/aqv0tp7MMvruXJ9zT85+v3YzoOr3X09yIVP1VbBHpiMAH72p1ck85c9Bq8nbvt9ez5str7Loc5mnlkbxxyrn8eY/nXYwx3y7XoynO1plN2nAtjH0gDHzdmb8icflUoxVjuaK6HBX8KYttJgj+jhiT7KKP3CpxWI5Q0VxUryiIbTuFBJICgZJOwAHU/CupTMRCnxX0uqyMsLNDZKcNKNpJyOqqfqp5nr+YFO85J4cvixRe2on7PCnj3z/AAtdlaJCixxKERRgKOgq2IiI2hsrWKxtWODPXUigUCgUCgUCgUCgUCgUCgUCgUCgUCgUCgUCgUEJfapJK7Q2fKXU4kmbeOHzH6cn6I6eJHjTa8zPVp+vdH8vRw6XHjrGbU8p5VjtW+Vfb3927JYadBZK8jN3m3lnlYczn1Y7AeQGAKlTHWnHv75UazX3zRHW2rSvKI4Vj68Z4yh7jjMzMU06B7lhsZCOWJT9o4z+Xxrnpd+zG7x51k2nbDXre3ua7cL3l5vf3ZVD/IwbLjyJOx+8N8a51LW7Uozps2X72/DwhNaVwhZ2+OSFSw+s/fbPnvsPuxU646x3L8ekw4+VU6BU2koFAoFBE8S6S13D2Ik7JWI5yBklRvyjfbJx9w9ahevWjZTnxTlr1d9vFv2NokMaRxjlRAAo9B/zqURtGyylIpWKxyhnrqRQUzjH2hR6fOsLRPISodyCByqSQMZ95ticbDpvW3T6K2avWidmfLqIx222XCGQMoZehAI+B3FY5jadmh7rgUCgUCgUCgUCgUCgUCgUCgUCgUCgUCggpblrvIhYx2wzzzg4aTHURnwTzk/Z/nCnecnZ5ePj7vn+j0opTRx1ssb5O6s8q+23t8K/8vCdOPWcqINKhWQJ3e1Pdt4/1ush8wvn1pFo26uOPk8fNrMmovNq/atPOZ5fz+T1DwiJWEl/K11INwp7sKfZQdfLfr5V30e/G3FVGl609bLPWny/RZIolRQqgKo2AAAAHoBVrVEREbQ1tQ1WC3GZ5o4x+m6r+81OmO9+zG7k2iOcqvqHtP0+LPLI8pHhGh/e3Kp+41qpoM1ucbKbanHHer137YwTy29qWJ6c7jP7Kg5/GtFejO+1lU6z+2Go3G2sz/Q2nKPArbyn/iY8p/Cp+q6Wvat5w56bNPKrGw4im/pVz/V4/wD2Nd/0NfDzlz/Uz9Q8/wCSeuSe/PIvobpv3KSKes6SvKvkeizzznzfP+zjVW965T9a4mP+A09d00fh8oPV8vi+D2Xal/8AsQ/76f8A+Ou+v4P7Z/SPm56tl8fOWQezfVV926jHwuLgf4K569pp/D5R83fV8v8Ad8Sfh7WrVDI16FRdyzXTcoH+0GKRm0uSdup5fJ30eavHreaQ4Su9cuCD2kfY/wBJMi8rDzUKFZx5HYHzqvPXSU7uPhCWKc88+S7XfC8N0Ue+jinlTYOqOgx1wV525lyTsxI3NYa6i1N4xzMR9exonFW3G0bynhVCwoFAoFAoFAoFAoFAoFAoFAoFAoFAoPjMAMnYDxo7ETM7Qqmp6qs+AeYwN7kSD528I64H1YPMnAbxIX3s9rdf3fH+Pj7m7Jlp0fw55p7ufU/9eVf8uW2uiyXODekCMY5bWM/NgDp2jDBkI222XboetWdSZ7XLweROO+Wetln8vnPf8HnVuMbCxHI8yArsIoxzEenKuy/fgVsxaXLk7NeCdsuOnDdAyccXtztp2nSMD0ln7q/hkA/t1ojSYqfe3/KPr9lfpr27FWB+G9Zu/wDxN6tup+pDnI9O7y/2jUoz6XH2Kb+/6/Zz0ea3atsy2XsjtVPNPLNM3juFBPnsOb/irluksnKsRBGkp38VhsuB9Pi921jPq4Ln/jJrNbV5rc7T8FsYMcdydt7ZIxiNFQeSqAPyqibTPNZERHJlrjpQKBQKCtcWcXJZlYo1M91JtHAvUk9Cx+qv5nB8iRpwaacn2p4VjnKrJlivCOMsGkcLvK63GpuJ5+qQ/wAhAf0V6M/6Rz+WTLJnisdTDG0ePfLlcczxvxnyhbKyLigUCgUCgUCgUCgUCgUCgUCgUCgUCg+McdaDyZBgHIwehyMHPSgp/FGtK5KGSOO3Q/OPIcI7fzT4uo/mLu568q7vXGO+e3VpG8fXl8fc0Tn9Ur9j72e/upHj/nPdH4Y485jbV0/VpWydNtJJnf3ry6+bRvIgEBmQeCqAB4CttdLjx8ctuPhHGflDzabxxrG8z3y2X4QubrfUL52U/wAhbjs4/gT7zj471Z6zjx/dU/OeMp+itbt2/RNaPwnZ2uOwt41YdHI5n/abLfnVGTUZcnasnXFSvKE1VKwoFAoFAoFB5LjOMjJ8PGg9UGjrV40MEkkcbSOq9yNQSWc7KNt8ZIyfAZNTx1i1oiZ2hG07RvCrezzhiSLnvL0FryYknm6xqfD0J/IALtg1q1eeLbY8fZjzU4MUx9u3OV3rE0FAoFAoFAoFAoFAoFAoFAoFAoFAoKL7X9cntLIG0ZhMX5iFAz2KAtKc9VUd0EjfvAeNBbtH1FLmCKePdJUV1+DAHHxGcUFA9vXyc6Y4kZROChhXmIY5kUPhQdxy56jAqUUtMTaI4Q5vG+yncdWss8WkSPB8nBkt4UkMhaVgVGG7MZjUbZGct06dKnauOsRtO89/g5W1t/B1rRuC7S2IbkMso/lZjzuD6Z2X9UCpW1F5jqxwjwjhCNcVY4858ZWKqFhQKBQKBQKBQKBQctsdOjh4rbsl5Q9mZG3Y5cvgncnHQbDag6lQKBQVfi/i4WjxW8Efyi9nOIoAcADxdz9WMYJ9cHyJAeYOGrmYc17fzlj1jtSIIk9FIHatjzL756Cg1eJdOurGznmsbq4eSOMkRTETBsdSCw7TmAyR3sbbg0Fq0uN1giWZueQIodzjvOFHMdttzk7UG1QKBQKBQKCPu9ZijuIbZie1nDlFAPuoMuSegHQepPxwEhQKBQKBQKBQKCk3V5byzXk92y/J1U2MancuTvdBQMlmZikeAM5gNTpjtedqwja0V5qp7LJLpo5dMWfsBasSzGM/KOzkYsqqr91PEkkEjnAA8au2xYuf2p8v5Qib39keaV9qegQWui3jRJmRuy55XJeV/no/edssfh0qvJmvfnPDw7k60ivJo+0kkWWicoBb5Ta4BOATybAnBwPXB+BqpJadaj1lQZbaSzfG4tjHIOYeQlL7t6kKPhQZOD+O4b6zluJB2DW+RcRv1iKgknpnGAfDOxHhQetDv7vUIRcoy2kMm8CGMSSMn1XkJYKObryKNhjvHOwaeicV3M4vrYpCt/aHG5cQyoRlJABllBH1d8ZG++wafBfEmo6nYRyxLDHIxk555Fbsxh2CrHEDzPsBlmYAH+duAHjROML+O8l069gSa6CCSB4jyRyxnbLls8ijxIBPdICk45g88Wa3q+mp8slNrPbKy9rDGkisisQAVck825AyfP3cdAsuu8VCCG1kijaX5XJFHEeiKZccjOdyq7+AOelBX+MNe1HSuzupngubQyKk0ccLRvGrdGUmRubfbfxI2GcgJn2ia1c2mnvc2XYkoAzdqGPcOBlQMZbcddqCKu9a1O5so7nT1iAKxYDozPMWKiRgMgJGpJO+SwUkYGMhrj/Sv/8An/8AUoJ2HXpb26mgsiiRW7ck1wy8+ZvGONcgZX6zMTg7cp60Gv8A5Rz2mow2V4UkjuVYwTqvIwdfejdckHqMMuOoGPEBcqDlXs1f5Xrer3cu7ROII/JY+Z128toV/abzNB1WgUFY4l4oMNxDZWqrJeTgsA2ezhiGcySY3I2OFGMkYyKDDr82oWcDXEckd12SlpYDF2ZdQMt2bKxKkDJwwfPnnqENxbx5KulR6lpzQmI8oaOaNy4YsFIysgAKnIIwc9QfML2TI8AKMiylAQzKWQMQOqhlJHpzCgqvs64kur0Xq3PY9pbztCOzVlUlcgndicE0EdwvxZqNzdahbNHbmW3dEUrziGMHtOZmJy7k4GFAGeU5K9aD5fcSajpt7bJfmCe0uZBEJIkZGikYgDILHu758SQD4jBCK1r5aeJbdFmt+cW0jRMYZORY2MgIZe1yz93qGA6bUFo4ru9Ts7KW4jltZniBdk+TyoDGAObB7djkDJ9R5Y3CZ4M1Vrywt7h2RnljDMUUqoY5yoBZj3T3TvuVPTpQaHBl/eXDTvcSQNAkskUZjhdGlMbcrPkysAvMGXG+eXOcdQtVAoFAoKnxdxf8mt5Xtk7Z0wvNn5sSswRUyM88nMQOVc4+sVq6McRxvw9nfP14/puh19+Ff4Z+EeEYrKOMtmW4Cnmlc8xDsS8vJnZAXZjtuc7k0vmm0dWOEeHz8StNuM8ZVHjA/wAGa9Z342hux8mnPgG2CsT+wfhE1Uppr22HGiXf+y/vo6CA9of/AIPQv61af2KDrFB+d9bVmTiWW3z2JlhUlc4ZhP8AO4x1+sT6P5Gg6twjpAlsLR47u6CtBEQFdML3BsO5tjp91BIWPCsFq9xcoZHnmTEksjlmYAbDGyjoOg8KCC9hX8Swfal/vWoNS9/0sg/qB/ty0E17Xv4mvfsL/eJQYIOIobLStO7VGleWO2jhhUKWklKJyY5iFGDg5J228cUEL7XhePo1w9x2ESfNfMoHkbPbR4zMSo28QI/voJf2lnl4fuP9RGPxaMUFi4O/i+z/AKtD/drQU5yf8qjjr/B+3x7SghvYbYGeyn5ri4ilW5ftER1HeKp3iCpOTgj9Wgvz8FwPPBPO888kDc0Rkk2RjgkgKFz7o656UFkoORcIyfwXxDfWs3dS+Ilgc9GbmZlUf7yRfigHiKDrtB8ZgBk7AdT5UHKOH5s8W3hc5D2i9ic5DLi3IKnoRgP09aDq0uOU83TBz8PGg/Nmmow4Tuyc8jXi8mfL5oEj0yMfEGg/SNv7i/AfuoOeeyD6XV//ADCX95oPPs1/jfXv9dD/ANeg9e2w/Nad/wCYQ/uegx6n/pZa/wBRb+1NQdJljDKVYAgggg9CDsRQck4L1GTTU1LTAczQS/8A4gb6y3BCw+vKGdGby528qDqOj6cttBFBH7saKoJ6nAwSfUnc+poNygUGK4uFQZY+gABJJ8gBuT8K7ETPJyZ2aElrJcfSkxxf0SnvP9tx0H6Knw3YgkVZFopy4z4/L+UdpnmgOJeGLu5kt+xltore2kWSOExOQzpkJzcrqMDOQFAwfE1XMzM7ynEbLdbc/IO05efx5c8ufTO9cFa9o/CrapafJlaNO+r87qWKlc+6ARuQSMnwJ89gjOIOFL+9082U9zbnPIGmEUnMyoVYd3nwGyoyenXYdaD7rHBdzdW1lDJPCj2kqSCRY3KsI1wgKFwc5xnveeMUG7qOn6tcc0RuLW2iOxmhWVpyPHlDkLGSMjOWIzkYxQSWicI2tpZGyjjzAwYSBtzKWGHZj4sR+GABgAUFZ0PhHUdLJi0+5gmsyxIhuhIGiB3PI8YOd998D0BJJCyDTbvsZuaeN7iXYZRhBCmCAFQNknckktlifAAABpezrhmfTLb5NJLHLGpYoyqysCxyQckgjc9MUGpdcJ3TauuorNAAkfZLEUk3iyTu3N7/AHjvjA22PUhKce6DLqFm9rFIkQkwHdlZjyghsKARuSBufDw32Cv6twDcXNhawNcRpc2ZQ286IwHcAA51JOD3VOQeozjwoNjVeFb7UrJ7fUbiCMsBgW0b8pdTlWdpDllyAeVQu/j4UHzWuF9QvdMNjPPbBjyq8ypIS6IysvdyArEqM9R1wBnYLFwvY3FvBHDO0TiJFRWjV1JCgKuQxbfA6g/dQV48J3v8K/wj21vzdn2XZdnJjs8597mzzZ8cY9KDHqPA1xb3kl7pE8cMku81vMrGCVuuTy95Tkk7DOScEAkELDplnevIkl5NEoQH5i3D8jORjmd37zAAnC4AycnJAwE9QQPF/CNtqcQS4UhkOY5UOJIm81P3DY5BwPEDARFjp+sWoCLPa3sQ6NP2kU2PAFkDq23iRk0GTVdDvtQVYruSC3t+YGWOBpJGnQYPZl2VORT0OAc+dBs8U8HrdSwXUEnye8t/opgoYFd8xuuRzIeZh1BHMfM0HzUbDULuF4JWt7ZXHK8sLSSSNGdnCKyII2I2yS+M+PWg96nwTby6YdOQdlDygIRuVYNzhvU8wyfPJ86CM0TRdYRRBcXtv2CgKJoo2NyyDbHe+bQ425sMfv3oHDPB9xptzcm1lje1uGMnZy8/aRyHPR9y43webfAHjkkPXB/CV1ZXt3cyTwyLdsHlVY3UqylyvISx275GD6b+YZvaFwnPqXyYRTRxLBIJe8jMWkX3ejABevqc+GNw1+IuFbyWe2vraWBL6BGjYOr9hKhzserr7x8+vXagsugw3SoTeyxPI2O7ChWNAB0HMSzEnxJHhgDfIV99Dhn10XQGXtbcK58O1kLdmPtLGWJz4Sx0F0oFAoMaQgHm6t5nrjy9B6Cu7ubMlcdKBQKD4TQR1zr9rH9JcwJ9qWMfvNBs2WoRTjMMsco80dWH4gmg2aBQR2va1FZQtNOWEa9SqO+PUhQcDbqcD1oHD2sx3ttHcQ83ZyZK8wwcBivTJ/m0EgxwM0EBoHGNtezzQQdpzwgF+eN48ZOAMOA2fiKCwUCgUCg0dU1i3tVDXM0UIOwMjquT6ZO9B5s9ctpkDxXEMiFggZZEILnouQfe9OtBIUCgr9/xjbQ3kVm5k7eUgKvZuFO2c85AUj7JNBYKBQKBQKBQV674ytor2Oybte3kOFHZOF6Fs87AKwwOqk0FhoFAoNPV7l4oJJIojNIqkpGpALt4DJ2G/wD9NBEcAWU0dmr3QxdTM80+2D2jnYY8OVAiY8kFBY6BQKBQKBQKBQfCM0HLrGwiTiqVUjRVNjzFVVQCxdMnAHX1oNj2r8Nxw2r6hZAW15bkOJIsIXXmAdXA2YYOdwfdx0JoLtwtqhu7K3uCAGliR2A6Bio5gPTOaCUoIXjVc6dejztpx/6bUER7H/4ls/sN/ePQXGg5xwaP84dZ+zb/ANgUFp4f4YW0nu51llka6kDsHbITA2C/DJH2Qo8NwnqBQKDm/sqKX0l7fzgPcm5eJeYZMEKBTHGoPujvHJHU9d80Fn1PhOGa+tbzlVZLcyZIUAyBkKqGPjyk5GemT5mgsNAoObe0Ef8Afeh/bn/clB0mgUCgUCgUHN+OB/39ov8At/7IoOkUCgUCgUCgUCgUCgUCgUCg5rCccVyf1D/GtBl45luNWi+Q2MMqRSMvb3U0bxIkanmIRX5XdiVHQYxtnckBG+0nR0tRpCQNIuLm3t/pHw0S4wCueUnYb4zQdK1mwS4heOTm5SD7rshyOmGUgj8aDmfs3lZ+GblnYsSl1kkkk9xvE0G17PuD7W+0a0+Vq8wKNhWllCL84/uorBQfXGfWg17GebQ9WgsmmeawvNoRKxZoJOgRSfq8xUY6YceIOQ3+ElzxBrQOd1txsSD9GPEbj7qCN4Au0srviCR2do7dkPednfkQTnHMxJJ8NzQS3BWmtq0Hy7U8yiYkw2pJ7CKIEhcp0dzjPM2dsdKCd0nhQWuoPPb4itjbhPk8fdj7bnJaTkHdzyhRnruaCz0HL+IuBby0upb/AESULJKeaa1fHJIdycZ7u5JOGxjmbDDOKCQ4N9pS3M4s76FrO96cjAhJD+iTuCcZAPXwJoPnEmsTXmqppdtK0MaR9rdyocScm3LGjfVJ5lyRv39uhBDe4g9n1u9rIlnEkN1gdncDPbK4IIJl3kOcYJJyQTQQXtEtidV0ONZHU5mXtBylx3YwT3gRzepBoN3jH2cWzQTXFuZo72NGeO47eYyF1BYAszHY4xt0ztQaDe0aWHh23vXAa6lzCmRs0oZ05yAPKMvgbZwPGgtOmcE2/Yr8tRbu4IzJPMOd+c7tyE/RoD7qpgAAeO9BA8LaxLZavLpU8jSxOna2jyMWkC45jGWO7AAPgncdn67B60C9OtXt20pJsLZ+xjhB7k8m/O8gHvrjGFPdww2yKDx7QdL/AILt/l+lqtu0LKZYYxiGeJmCkNGMLzDIPMBkDO/TAaWt6mt3q3D9wgIWWOVwD1HNGDg+o6fdQZuIL6CbXvkupOBarbq0EMjcsMszNuzDo7bFVDbZXbfqFs0bhSO2vHnhPLE0KxpCC3JGeYs5QZwqtiPZQBlSfGgsdAoFAoFAoFAoFAoFAoOaQt/nY/8AUf8AEpoOl0HNvbPII/4Llc4jjv4i7Hoo3OT9yn8KC/alexxQtJI6qnL7xOxz0A8ySQABuSRig5d7Mf8ARi49Eu8+ndagtfsh/iaz+w3949BXeJCNU1+xhg78enkzTyL7qSFlZUz05uaJRj1b+acBt8GN/nDrP2bf+wKCB0TTmu5uKII/fkYKvhl/n+UfeQPxoLT7GNcSfTo4M8s9sDFLEdmXlJCkg74I/MMPCguzXaCRYiw7RlLBM94oCAWx15QSBnpkigyu4UEk4AGSfIDrQRPCWurf2kdygwshfA8grsgz692go/tls1ln0tIgPljXS8hHviIbudt+UHlOfDB9aDBc3A03idpbg8sF/CESQ7KsiiNcE+G8YH+0XwoOp3FwsaM8jKiKCzMxAVVG5JJ2AA8aDnHHkobWdCZdwWmIPoVjxQXviB+W0uG8oZD+CGg4XeabLJwnYzQjmNtPJKwwT3O2mUnHkCVJ9MnwoO8aPqUd1BFPCeaORQyn0I6fEdCPAg0HOxam84q7aPJjsbfkkb6vausmEz54mJ/UNBi9jS/IrjUNNm7sqTdqmeskR7vMPMYCH9f0NBYfbBfCLSbherzcsMaD3nd2Awo6k8vMcD+bQVCTTGtL/huB/fjikD+j8g5h9xJFBe9XsLDVpJ7S4iWV7bkDE7PH2q86lWHeGQN/A8u+aCo8HW02l60dNjnkns2t+2VZDkwbkAZ8NxjYAHnG2d6Dq1AoFAoFAoFAoFAoFB8YZGKCqn2d2Bl7bs5e2P8ALfKbrtP2+05vzoLPbwhFCgsQBgFmZm+9mJJPqTQa2saTDdwtDcxiSJ+qn8iCNwR5jcUELoPAVlZurxRsWT6PtJHkEf2AxIU+oGfWgy2vBNnE05ijaMXAcSossojbnGGPZ83KGwTggbZ2xQYm4DtOQRx9vFEBjsorm4SMj1QPj4nqfGgltK0O3tYextolhj32TKkkjGSw7xb9InO3WgibTgKyilaaNJklb3pBc3PO/wBpu0y335oMuk8EWdrL21vHJHITlmE9we0O/vguRJuSe9nc0HzV+CLO5m7do2jn/poXeKQ/EoRzHYDJz0oN/RuH4bUu0QdpJMc8kkkkkjBfdBd2LYG+B03NBJkZ2PSggF4Rhjz8mea2U9Y4JWWPJ68sZyifqgUGbRuFre1kaVFZ52GGnmd5JSvlzuSQvoMCg3NZ0eC8iMVzEssZ+qw6HzB6qfUb0EJacAWcYVfn3iQqywyXE7wgqcr82X5SAQNiD0oM+rcFWd1MJ50keUe63bzjs/sBXATpnu433oJiSwRoTA4LxshRgzMSyEcpBYnmJIPXOaCP4f4VtrEMtqjojdYzLK0e/UhHYqD6gUGC34Ot4ucW5mt0cktHDNIkeT1KqDiM+qctBK6VpUNrH2cEYjTJJAzlmPVmJ3Zj4kkk0GrrXDlvdsjzIe1j+jlRmSVPsuhDAbnbON6D5b8OQrKsz880qe48zs/Z56lATyoT0JUAnzoNPUuB7O4m7eZJGmByr/KLgFPsYkHIPRcUGafhO3aQyp2sUpUK0sU0qPIFGF7QhvnCB4vk+tBsaJw9b2hdoUPPIQZJXZnlkI6c0jksceWcCglaBQKBQKBQKBQKBQKBQKBQKBQKBQKBQKBQKBQKBQKBQKBQKBQKBQKBQKBQKBQKBQKD/9k="/>
          <p:cNvSpPr>
            <a:spLocks noChangeAspect="1" noChangeArrowheads="1"/>
          </p:cNvSpPr>
          <p:nvPr/>
        </p:nvSpPr>
        <p:spPr bwMode="auto">
          <a:xfrm>
            <a:off x="307975" y="-1935163"/>
            <a:ext cx="78867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0" descr="data:image/jpeg;base64,/9j/4AAQSkZJRgABAQAAAQABAAD/2wCEAAkGBxQRERQUERQWFRQXGBoaGBYYGBcdGRcWHRoaGhcdIB0fHyggHRsnHxcaITMnJSouLi4uFx8zODMsNygtLisBCgoKDg0OGxAQGzQmHyU0NDQvMjc0NC8sLCwsLCwsLywwNDItLDQ0LzQtLCwsLTQsLC0sLCwsLCwsNywvLC8sNP/AABEIAKcBLgMBEQACEQEDEQH/xAAcAAEAAgMBAQEAAAAAAAAAAAAABQYDBAcCAQj/xABPEAACAQMCAwUDCAQJCQgDAAABAgMABBEFIQYSMRMiQVFhBzJxFCMzQnKBkaFigpKxFTVDUlN0srPCFiY2c4OTosHDFyU0daPR0/AkVIX/xAAaAQEAAwEBAQAAAAAAAAAAAAAAAgMEAQUG/8QAOBEBAAIBAgIGBwcDBQEAAAAAAAECAwQRITEFEjJBUaETFGFxsdHwIjNCgZHB4QZSciRikqLiI//aAAwDAQACEQMRAD8A7jQKBQKBQKBQKBQKBQKBQKBQKBQKBQKBQKBQKBQKBQKBQKBQKBQKBQKBQKBQKBQKBQKBQKBQKBQKBQKBQKBQKBQKBQKAaCk8L8fi8uzB2JRSGKNzZPd37wxtkeu3TfrWPDq/SX6uz6LpHoCdHpozdfeeG8bePh9e1dq2PnSgUCgUCgUCgUCgUCgUCgUCgUCgUCgUCgUCgUCgUCgUCgUCgUHmSQKMsQAOpJwKTOztazadojeVe1Djmxh2M6ufKMF/zXu/nWe2qxV73q4Og9dm4xj2j28Pjx8kBc+1e3H0cMrfHlX/AJmqZ19O6HqY/wClNRPbvEfrPyetD4+nvphFb2ijxZmkJVF8zhB+HjTHqrZLbVqjrOgMGixekzZvdERxmfCOK5WWkQxO0iRRrK3vOqAFs7n4AnetdcdazvEcXgZdXmy0jHa8zWOUTO+zeqbMUCgUCgUCgUCgUCgUCgUCgUCgUCgUCgUCgUCgUCgUCgUCgg9e4ttbPIlkBf8Ao07z/h4feRVOTPTHzl6Wi6J1Wr4468PGeEfz+W6haj7Srq4bs7KHlz0PKZJD6gYwPwNYray9p2pH7y+nwf01pcFevqr7/wDWvz84aacG6nfENcsVHUGZzt8EGeX4YFQ9Xz5ONvNfPTPRmijq4I3/AMY/fhv5p3T/AGTxD6ed29EUKPxPNn8qvroK/il5uf8AqzLP3WOI987/AA2bGocL2Nu8cEEAluZfd7RnZUQe9I4zjlHl9Y7Cu2wYqzFaxvM/W6rB0prs9LZsuTq4689oiJme6scOfwjit+h6NFaRCOJQPFmwAXbxJxt9w2HQVqx46442h4Os1mXVZOvkn3eyPD64zzlI1YyFAoFAoFAoFAoFAoFAoFAoFAoFAoFAoFAoFAoFAoFAoFBC8Q8U21kPnn7+MiNd3Plt4D1OBVOXPTHzl6Oh6L1Osn/514eM8vr3KTLqup6rtaoba3P18lcj7eMn9QfGsk3z5+zG0fX1wfRV0vRfRnHPbr38Oe35cv8AlKS0b2XwR965dp28QMqn5HmP4j4VZj0VY424ser/AKoz3+zgrFI/Wfl5LrY2EUC8sMaRr5KoH7uta60rWNoh87mz5c1utktMz7Z3bNSVFBB6PobR3NxcyuHklPKoA2jiUnlUE9SQFJ6biqaYpi83nnPlD0tVrq5NPj0+Ou1a8Z/3WnnPx29icq55pQUXjLjiSyulhSJWXlVmLZy2Sdlx06dd9/Daqb5ZrOzzdXrbYckViF5U5APT41c9J9oFAoFAoFAoFAoFAoFAoFAoFAoFAoFAoFAoFAoMV1cpEheRgiKMlmOAK5NorG8p48V8topSN5nuUq54hutQJj0xCkXRrqQYHryAj/kTv0XrWSc2TLwxRw8X0WPo7SaCIvrrb27qRx/X6297e0LgO3gbtJs3Mx3LybjPmFOfxOTUselpXjbjLNrOntRmj0eL7FPCPn8toWwCtTwyg1rzUIoRmWRIx+myr+81yZiOaFsladqdkFece2Mf8tznyRWb88Y/OoTlqz212Cv4kNde1SAfRwyt9ooo/ItUJzx4M9ulMfdEtH/tMnk+hs8/rO/7lFc9NPdCuOksluzR5PGOqv7lmQP9ROfzzinpLzyjycnWaueVPKWXRdd1a7lMarHGFOHZo8BD5HfdvTr54pFslp2Sw59XktttEbc17t9OGEM5WeRdw7RoOU/ojHd/En1q/bxelGPl1+M+5v11YUCgUCgUCgUCgUCgUCgUCgUCgUCgUCgUCgUCgidb11LblQBpZn+jhTd29f0V82O2xqrJlinDnPg3aTQ31G9t+rSOdp5R858IhEw8NSXbiXU2D4OUtkPzUflzHq7eeduo3FVxhm89bL+nc3W6Tx6Ws4tDG3jee1Pu8I8/dK1RoFACgADYADAA+FaYjZ4lrTad5nigtX4xs7bIeYMw+pH3mz5bbA/EioWyVhly6vDj5yrzccXVztYWTMPCRwSPywo/aqv0tp7MMvruXJ9zT85+v3YzoOr3X09yIVP1VbBHpiMAH72p1ck85c9Bq8nbvt9ez5str7Loc5mnlkbxxyrn8eY/nXYwx3y7XoynO1plN2nAtjH0gDHzdmb8icflUoxVjuaK6HBX8KYttJgj+jhiT7KKP3CpxWI5Q0VxUryiIbTuFBJICgZJOwAHU/CupTMRCnxX0uqyMsLNDZKcNKNpJyOqqfqp5nr+YFO85J4cvixRe2on7PCnj3z/AAtdlaJCixxKERRgKOgq2IiI2hsrWKxtWODPXUigUCgUCgUCgUCgUCgUCgUCgUCgUCgUCgUCgUEJfapJK7Q2fKXU4kmbeOHzH6cn6I6eJHjTa8zPVp+vdH8vRw6XHjrGbU8p5VjtW+Vfb3927JYadBZK8jN3m3lnlYczn1Y7AeQGAKlTHWnHv75UazX3zRHW2rSvKI4Vj68Z4yh7jjMzMU06B7lhsZCOWJT9o4z+Xxrnpd+zG7x51k2nbDXre3ua7cL3l5vf3ZVD/IwbLjyJOx+8N8a51LW7Uozps2X72/DwhNaVwhZ2+OSFSw+s/fbPnvsPuxU646x3L8ekw4+VU6BU2koFAoFBE8S6S13D2Ik7JWI5yBklRvyjfbJx9w9ahevWjZTnxTlr1d9vFv2NokMaRxjlRAAo9B/zqURtGyylIpWKxyhnrqRQUzjH2hR6fOsLRPISodyCByqSQMZ95ticbDpvW3T6K2avWidmfLqIx222XCGQMoZehAI+B3FY5jadmh7rgUCgUCgUCgUCgUCgUCgUCgUCgUCgUCggpblrvIhYx2wzzzg4aTHURnwTzk/Z/nCnecnZ5ePj7vn+j0opTRx1ssb5O6s8q+23t8K/8vCdOPWcqINKhWQJ3e1Pdt4/1ush8wvn1pFo26uOPk8fNrMmovNq/atPOZ5fz+T1DwiJWEl/K11INwp7sKfZQdfLfr5V30e/G3FVGl609bLPWny/RZIolRQqgKo2AAAAHoBVrVEREbQ1tQ1WC3GZ5o4x+m6r+81OmO9+zG7k2iOcqvqHtP0+LPLI8pHhGh/e3Kp+41qpoM1ucbKbanHHer137YwTy29qWJ6c7jP7Kg5/GtFejO+1lU6z+2Go3G2sz/Q2nKPArbyn/iY8p/Cp+q6Wvat5w56bNPKrGw4im/pVz/V4/wD2Nd/0NfDzlz/Uz9Q8/wCSeuSe/PIvobpv3KSKes6SvKvkeizzznzfP+zjVW965T9a4mP+A09d00fh8oPV8vi+D2Xal/8AsQ/76f8A+Ou+v4P7Z/SPm56tl8fOWQezfVV926jHwuLgf4K569pp/D5R83fV8v8Ad8Sfh7WrVDI16FRdyzXTcoH+0GKRm0uSdup5fJ30eavHreaQ4Su9cuCD2kfY/wBJMi8rDzUKFZx5HYHzqvPXSU7uPhCWKc88+S7XfC8N0Ue+jinlTYOqOgx1wV525lyTsxI3NYa6i1N4xzMR9exonFW3G0bynhVCwoFAoFAoFAoFAoFAoFAoFAoFAoFAoPjMAMnYDxo7ETM7Qqmp6qs+AeYwN7kSD528I64H1YPMnAbxIX3s9rdf3fH+Pj7m7Jlp0fw55p7ufU/9eVf8uW2uiyXODekCMY5bWM/NgDp2jDBkI222XboetWdSZ7XLweROO+Wetln8vnPf8HnVuMbCxHI8yArsIoxzEenKuy/fgVsxaXLk7NeCdsuOnDdAyccXtztp2nSMD0ln7q/hkA/t1ojSYqfe3/KPr9lfpr27FWB+G9Zu/wDxN6tup+pDnI9O7y/2jUoz6XH2Kb+/6/Zz0ea3atsy2XsjtVPNPLNM3juFBPnsOb/irluksnKsRBGkp38VhsuB9Pi921jPq4Ln/jJrNbV5rc7T8FsYMcdydt7ZIxiNFQeSqAPyqibTPNZERHJlrjpQKBQKCtcWcXJZlYo1M91JtHAvUk9Cx+qv5nB8iRpwaacn2p4VjnKrJlivCOMsGkcLvK63GpuJ5+qQ/wAhAf0V6M/6Rz+WTLJnisdTDG0ePfLlcczxvxnyhbKyLigUCgUCgUCgUCgUCgUCgUCgUCgUCg+McdaDyZBgHIwehyMHPSgp/FGtK5KGSOO3Q/OPIcI7fzT4uo/mLu568q7vXGO+e3VpG8fXl8fc0Tn9Ur9j72e/upHj/nPdH4Y485jbV0/VpWydNtJJnf3ry6+bRvIgEBmQeCqAB4CttdLjx8ctuPhHGflDzabxxrG8z3y2X4QubrfUL52U/wAhbjs4/gT7zj471Z6zjx/dU/OeMp+itbt2/RNaPwnZ2uOwt41YdHI5n/abLfnVGTUZcnasnXFSvKE1VKwoFAoFAoFB5LjOMjJ8PGg9UGjrV40MEkkcbSOq9yNQSWc7KNt8ZIyfAZNTx1i1oiZ2hG07RvCrezzhiSLnvL0FryYknm6xqfD0J/IALtg1q1eeLbY8fZjzU4MUx9u3OV3rE0FAoFAoFAoFAoFAoFAoFAoFAoFAoKL7X9cntLIG0ZhMX5iFAz2KAtKc9VUd0EjfvAeNBbtH1FLmCKePdJUV1+DAHHxGcUFA9vXyc6Y4kZROChhXmIY5kUPhQdxy56jAqUUtMTaI4Q5vG+yncdWss8WkSPB8nBkt4UkMhaVgVGG7MZjUbZGct06dKnauOsRtO89/g5W1t/B1rRuC7S2IbkMso/lZjzuD6Z2X9UCpW1F5jqxwjwjhCNcVY4858ZWKqFhQKBQKBQKBQKBQctsdOjh4rbsl5Q9mZG3Y5cvgncnHQbDag6lQKBQVfi/i4WjxW8Efyi9nOIoAcADxdz9WMYJ9cHyJAeYOGrmYc17fzlj1jtSIIk9FIHatjzL756Cg1eJdOurGznmsbq4eSOMkRTETBsdSCw7TmAyR3sbbg0Fq0uN1giWZueQIodzjvOFHMdttzk7UG1QKBQKBQKCPu9ZijuIbZie1nDlFAPuoMuSegHQepPxwEhQKBQKBQKBQKCk3V5byzXk92y/J1U2MancuTvdBQMlmZikeAM5gNTpjtedqwja0V5qp7LJLpo5dMWfsBasSzGM/KOzkYsqqr91PEkkEjnAA8au2xYuf2p8v5Qib39keaV9qegQWui3jRJmRuy55XJeV/no/edssfh0qvJmvfnPDw7k60ivJo+0kkWWicoBb5Ta4BOATybAnBwPXB+BqpJadaj1lQZbaSzfG4tjHIOYeQlL7t6kKPhQZOD+O4b6zluJB2DW+RcRv1iKgknpnGAfDOxHhQetDv7vUIRcoy2kMm8CGMSSMn1XkJYKObryKNhjvHOwaeicV3M4vrYpCt/aHG5cQyoRlJABllBH1d8ZG++wafBfEmo6nYRyxLDHIxk555Fbsxh2CrHEDzPsBlmYAH+duAHjROML+O8l069gSa6CCSB4jyRyxnbLls8ijxIBPdICk45g88Wa3q+mp8slNrPbKy9rDGkisisQAVck825AyfP3cdAsuu8VCCG1kijaX5XJFHEeiKZccjOdyq7+AOelBX+MNe1HSuzupngubQyKk0ccLRvGrdGUmRubfbfxI2GcgJn2ia1c2mnvc2XYkoAzdqGPcOBlQMZbcddqCKu9a1O5so7nT1iAKxYDozPMWKiRgMgJGpJO+SwUkYGMhrj/Sv/8An/8AUoJ2HXpb26mgsiiRW7ck1wy8+ZvGONcgZX6zMTg7cp60Gv8A5Rz2mow2V4UkjuVYwTqvIwdfejdckHqMMuOoGPEBcqDlXs1f5Xrer3cu7ROII/JY+Z128toV/abzNB1WgUFY4l4oMNxDZWqrJeTgsA2ezhiGcySY3I2OFGMkYyKDDr82oWcDXEckd12SlpYDF2ZdQMt2bKxKkDJwwfPnnqENxbx5KulR6lpzQmI8oaOaNy4YsFIysgAKnIIwc9QfML2TI8AKMiylAQzKWQMQOqhlJHpzCgqvs64kur0Xq3PY9pbztCOzVlUlcgndicE0EdwvxZqNzdahbNHbmW3dEUrziGMHtOZmJy7k4GFAGeU5K9aD5fcSajpt7bJfmCe0uZBEJIkZGikYgDILHu758SQD4jBCK1r5aeJbdFmt+cW0jRMYZORY2MgIZe1yz93qGA6bUFo4ru9Ts7KW4jltZniBdk+TyoDGAObB7djkDJ9R5Y3CZ4M1Vrywt7h2RnljDMUUqoY5yoBZj3T3TvuVPTpQaHBl/eXDTvcSQNAkskUZjhdGlMbcrPkysAvMGXG+eXOcdQtVAoFAoKnxdxf8mt5Xtk7Z0wvNn5sSswRUyM88nMQOVc4+sVq6McRxvw9nfP14/puh19+Ff4Z+EeEYrKOMtmW4Cnmlc8xDsS8vJnZAXZjtuc7k0vmm0dWOEeHz8StNuM8ZVHjA/wAGa9Z342hux8mnPgG2CsT+wfhE1Uppr22HGiXf+y/vo6CA9of/AIPQv61af2KDrFB+d9bVmTiWW3z2JlhUlc4ZhP8AO4x1+sT6P5Gg6twjpAlsLR47u6CtBEQFdML3BsO5tjp91BIWPCsFq9xcoZHnmTEksjlmYAbDGyjoOg8KCC9hX8Swfal/vWoNS9/0sg/qB/ty0E17Xv4mvfsL/eJQYIOIobLStO7VGleWO2jhhUKWklKJyY5iFGDg5J228cUEL7XhePo1w9x2ESfNfMoHkbPbR4zMSo28QI/voJf2lnl4fuP9RGPxaMUFi4O/i+z/AKtD/drQU5yf8qjjr/B+3x7SghvYbYGeyn5ri4ilW5ftER1HeKp3iCpOTgj9Wgvz8FwPPBPO888kDc0Rkk2RjgkgKFz7o656UFkoORcIyfwXxDfWs3dS+Ilgc9GbmZlUf7yRfigHiKDrtB8ZgBk7AdT5UHKOH5s8W3hc5D2i9ic5DLi3IKnoRgP09aDq0uOU83TBz8PGg/Nmmow4Tuyc8jXi8mfL5oEj0yMfEGg/SNv7i/AfuoOeeyD6XV//ADCX95oPPs1/jfXv9dD/ANeg9e2w/Nad/wCYQ/uegx6n/pZa/wBRb+1NQdJljDKVYAgggg9CDsRQck4L1GTTU1LTAczQS/8A4gb6y3BCw+vKGdGby528qDqOj6cttBFBH7saKoJ6nAwSfUnc+poNygUGK4uFQZY+gABJJ8gBuT8K7ETPJyZ2aElrJcfSkxxf0SnvP9tx0H6Knw3YgkVZFopy4z4/L+UdpnmgOJeGLu5kt+xltore2kWSOExOQzpkJzcrqMDOQFAwfE1XMzM7ynEbLdbc/IO05efx5c8ufTO9cFa9o/CrapafJlaNO+r87qWKlc+6ARuQSMnwJ89gjOIOFL+9082U9zbnPIGmEUnMyoVYd3nwGyoyenXYdaD7rHBdzdW1lDJPCj2kqSCRY3KsI1wgKFwc5xnveeMUG7qOn6tcc0RuLW2iOxmhWVpyPHlDkLGSMjOWIzkYxQSWicI2tpZGyjjzAwYSBtzKWGHZj4sR+GABgAUFZ0PhHUdLJi0+5gmsyxIhuhIGiB3PI8YOd998D0BJJCyDTbvsZuaeN7iXYZRhBCmCAFQNknckktlifAAABpezrhmfTLb5NJLHLGpYoyqysCxyQckgjc9MUGpdcJ3TauuorNAAkfZLEUk3iyTu3N7/AHjvjA22PUhKce6DLqFm9rFIkQkwHdlZjyghsKARuSBufDw32Cv6twDcXNhawNcRpc2ZQ286IwHcAA51JOD3VOQeozjwoNjVeFb7UrJ7fUbiCMsBgW0b8pdTlWdpDllyAeVQu/j4UHzWuF9QvdMNjPPbBjyq8ypIS6IysvdyArEqM9R1wBnYLFwvY3FvBHDO0TiJFRWjV1JCgKuQxbfA6g/dQV48J3v8K/wj21vzdn2XZdnJjs8597mzzZ8cY9KDHqPA1xb3kl7pE8cMku81vMrGCVuuTy95Tkk7DOScEAkELDplnevIkl5NEoQH5i3D8jORjmd37zAAnC4AycnJAwE9QQPF/CNtqcQS4UhkOY5UOJIm81P3DY5BwPEDARFjp+sWoCLPa3sQ6NP2kU2PAFkDq23iRk0GTVdDvtQVYruSC3t+YGWOBpJGnQYPZl2VORT0OAc+dBs8U8HrdSwXUEnye8t/opgoYFd8xuuRzIeZh1BHMfM0HzUbDULuF4JWt7ZXHK8sLSSSNGdnCKyII2I2yS+M+PWg96nwTby6YdOQdlDygIRuVYNzhvU8wyfPJ86CM0TRdYRRBcXtv2CgKJoo2NyyDbHe+bQ425sMfv3oHDPB9xptzcm1lje1uGMnZy8/aRyHPR9y43webfAHjkkPXB/CV1ZXt3cyTwyLdsHlVY3UqylyvISx275GD6b+YZvaFwnPqXyYRTRxLBIJe8jMWkX3ejABevqc+GNw1+IuFbyWe2vraWBL6BGjYOr9hKhzserr7x8+vXagsugw3SoTeyxPI2O7ChWNAB0HMSzEnxJHhgDfIV99Dhn10XQGXtbcK58O1kLdmPtLGWJz4Sx0F0oFAoMaQgHm6t5nrjy9B6Cu7ubMlcdKBQKD4TQR1zr9rH9JcwJ9qWMfvNBs2WoRTjMMsco80dWH4gmg2aBQR2va1FZQtNOWEa9SqO+PUhQcDbqcD1oHD2sx3ttHcQ83ZyZK8wwcBivTJ/m0EgxwM0EBoHGNtezzQQdpzwgF+eN48ZOAMOA2fiKCwUCgUCg0dU1i3tVDXM0UIOwMjquT6ZO9B5s9ctpkDxXEMiFggZZEILnouQfe9OtBIUCgr9/xjbQ3kVm5k7eUgKvZuFO2c85AUj7JNBYKBQKBQKBQV674ytor2Oybte3kOFHZOF6Fs87AKwwOqk0FhoFAoNPV7l4oJJIojNIqkpGpALt4DJ2G/wD9NBEcAWU0dmr3QxdTM80+2D2jnYY8OVAiY8kFBY6BQKBQKBQKBQfCM0HLrGwiTiqVUjRVNjzFVVQCxdMnAHX1oNj2r8Nxw2r6hZAW15bkOJIsIXXmAdXA2YYOdwfdx0JoLtwtqhu7K3uCAGliR2A6Bio5gPTOaCUoIXjVc6dejztpx/6bUER7H/4ls/sN/ePQXGg5xwaP84dZ+zb/ANgUFp4f4YW0nu51llka6kDsHbITA2C/DJH2Qo8NwnqBQKDm/sqKX0l7fzgPcm5eJeYZMEKBTHGoPujvHJHU9d80Fn1PhOGa+tbzlVZLcyZIUAyBkKqGPjyk5GemT5mgsNAoObe0Ef8Afeh/bn/clB0mgUCgUCgUHN+OB/39ov8At/7IoOkUCgUCgUCgUCgUCgUCgUCg5rCccVyf1D/GtBl45luNWi+Q2MMqRSMvb3U0bxIkanmIRX5XdiVHQYxtnckBG+0nR0tRpCQNIuLm3t/pHw0S4wCueUnYb4zQdK1mwS4heOTm5SD7rshyOmGUgj8aDmfs3lZ+GblnYsSl1kkkk9xvE0G17PuD7W+0a0+Vq8wKNhWllCL84/uorBQfXGfWg17GebQ9WgsmmeawvNoRKxZoJOgRSfq8xUY6YceIOQ3+ElzxBrQOd1txsSD9GPEbj7qCN4Au0srviCR2do7dkPednfkQTnHMxJJ8NzQS3BWmtq0Hy7U8yiYkw2pJ7CKIEhcp0dzjPM2dsdKCd0nhQWuoPPb4itjbhPk8fdj7bnJaTkHdzyhRnruaCz0HL+IuBby0upb/AESULJKeaa1fHJIdycZ7u5JOGxjmbDDOKCQ4N9pS3M4s76FrO96cjAhJD+iTuCcZAPXwJoPnEmsTXmqppdtK0MaR9rdyocScm3LGjfVJ5lyRv39uhBDe4g9n1u9rIlnEkN1gdncDPbK4IIJl3kOcYJJyQTQQXtEtidV0ONZHU5mXtBylx3YwT3gRzepBoN3jH2cWzQTXFuZo72NGeO47eYyF1BYAszHY4xt0ztQaDe0aWHh23vXAa6lzCmRs0oZ05yAPKMvgbZwPGgtOmcE2/Yr8tRbu4IzJPMOd+c7tyE/RoD7qpgAAeO9BA8LaxLZavLpU8jSxOna2jyMWkC45jGWO7AAPgncdn67B60C9OtXt20pJsLZ+xjhB7k8m/O8gHvrjGFPdww2yKDx7QdL/AILt/l+lqtu0LKZYYxiGeJmCkNGMLzDIPMBkDO/TAaWt6mt3q3D9wgIWWOVwD1HNGDg+o6fdQZuIL6CbXvkupOBarbq0EMjcsMszNuzDo7bFVDbZXbfqFs0bhSO2vHnhPLE0KxpCC3JGeYs5QZwqtiPZQBlSfGgsdAoFAoFAoFAoFAoFAoOaQt/nY/8AUf8AEpoOl0HNvbPII/4Llc4jjv4i7Hoo3OT9yn8KC/alexxQtJI6qnL7xOxz0A8ySQABuSRig5d7Mf8ARi49Eu8+ndagtfsh/iaz+w3949BXeJCNU1+xhg78enkzTyL7qSFlZUz05uaJRj1b+acBt8GN/nDrP2bf+wKCB0TTmu5uKII/fkYKvhl/n+UfeQPxoLT7GNcSfTo4M8s9sDFLEdmXlJCkg74I/MMPCguzXaCRYiw7RlLBM94oCAWx15QSBnpkigyu4UEk4AGSfIDrQRPCWurf2kdygwshfA8grsgz692go/tls1ln0tIgPljXS8hHviIbudt+UHlOfDB9aDBc3A03idpbg8sF/CESQ7KsiiNcE+G8YH+0XwoOp3FwsaM8jKiKCzMxAVVG5JJ2AA8aDnHHkobWdCZdwWmIPoVjxQXviB+W0uG8oZD+CGg4XeabLJwnYzQjmNtPJKwwT3O2mUnHkCVJ9MnwoO8aPqUd1BFPCeaORQyn0I6fEdCPAg0HOxam84q7aPJjsbfkkb6vausmEz54mJ/UNBi9jS/IrjUNNm7sqTdqmeskR7vMPMYCH9f0NBYfbBfCLSbherzcsMaD3nd2Awo6k8vMcD+bQVCTTGtL/huB/fjikD+j8g5h9xJFBe9XsLDVpJ7S4iWV7bkDE7PH2q86lWHeGQN/A8u+aCo8HW02l60dNjnkns2t+2VZDkwbkAZ8NxjYAHnG2d6Dq1AoFAoFAoFAoFAoFB8YZGKCqn2d2Bl7bs5e2P8ALfKbrtP2+05vzoLPbwhFCgsQBgFmZm+9mJJPqTQa2saTDdwtDcxiSJ+qn8iCNwR5jcUELoPAVlZurxRsWT6PtJHkEf2AxIU+oGfWgy2vBNnE05ijaMXAcSossojbnGGPZ83KGwTggbZ2xQYm4DtOQRx9vFEBjsorm4SMj1QPj4nqfGgltK0O3tYextolhj32TKkkjGSw7xb9InO3WgibTgKyilaaNJklb3pBc3PO/wBpu0y335oMuk8EWdrL21vHJHITlmE9we0O/vguRJuSe9nc0HzV+CLO5m7do2jn/poXeKQ/EoRzHYDJz0oN/RuH4bUu0QdpJMc8kkkkkjBfdBd2LYG+B03NBJkZ2PSggF4Rhjz8mea2U9Y4JWWPJ68sZyifqgUGbRuFre1kaVFZ52GGnmd5JSvlzuSQvoMCg3NZ0eC8iMVzEssZ+qw6HzB6qfUb0EJacAWcYVfn3iQqywyXE7wgqcr82X5SAQNiD0oM+rcFWd1MJ50keUe63bzjs/sBXATpnu433oJiSwRoTA4LxshRgzMSyEcpBYnmJIPXOaCP4f4VtrEMtqjojdYzLK0e/UhHYqD6gUGC34Ot4ucW5mt0cktHDNIkeT1KqDiM+qctBK6VpUNrH2cEYjTJJAzlmPVmJ3Zj4kkk0GrrXDlvdsjzIe1j+jlRmSVPsuhDAbnbON6D5b8OQrKsz880qe48zs/Z56lATyoT0JUAnzoNPUuB7O4m7eZJGmByr/KLgFPsYkHIPRcUGafhO3aQyp2sUpUK0sU0qPIFGF7QhvnCB4vk+tBsaJw9b2hdoUPPIQZJXZnlkI6c0jksceWcCglaBQKBQKBQKBQKBQKBQKBQKBQKBQKBQKBQKBQKBQKBQKBQKBQKBQKBQKBQKBQKBQKD/9k="/>
          <p:cNvSpPr>
            <a:spLocks noChangeAspect="1" noChangeArrowheads="1"/>
          </p:cNvSpPr>
          <p:nvPr/>
        </p:nvSpPr>
        <p:spPr bwMode="auto">
          <a:xfrm>
            <a:off x="460375" y="-1782763"/>
            <a:ext cx="78867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2" descr="data:image/jpeg;base64,/9j/4AAQSkZJRgABAQAAAQABAAD/2wCEAAkGBxQRERQUERQWFRQXGBoaGBYYGBcdGRcWHRoaGhcdIB0fHyggHRsnHxcaITMnJSouLi4uFx8zODMsNygtLisBCgoKDg0OGxAQGzQmHyU0NDQvMjc0NC8sLCwsLCwsLywwNDItLDQ0LzQtLCwsLTQsLC0sLCwsLCwsNywvLC8sNP/AABEIAKcBLgMBEQACEQEDEQH/xAAcAAEAAgMBAQEAAAAAAAAAAAAABQYDBAcCAQj/xABPEAACAQMCAwUDCAQJCQgDAAABAgMABBEFIQYSMRMiQVFhBzJxFCMzQnKBkaFigpKxFTVDUlN0srPCFiY2c4OTosHDFyU0daPR0/AkVIX/xAAaAQEAAwEBAQAAAAAAAAAAAAAAAgMEAQUG/8QAOBEBAAIBAgIGBwcDBQEAAAAAAAECAwQRITEFEjJBUaETFGFxsdHwIjNCgZHB4QZSciRikqLiI//aAAwDAQACEQMRAD8A7jQKBQKBQKBQKBQKBQKBQKBQKBQKBQKBQKBQKBQKBQKBQKBQKBQKBQKBQKBQKBQKBQKBQKBQKBQKBQKBQKBQKBQKBQKAaCk8L8fi8uzB2JRSGKNzZPd37wxtkeu3TfrWPDq/SX6uz6LpHoCdHpozdfeeG8bePh9e1dq2PnSgUCgUCgUCgUCgUCgUCgUCgUCgUCgUCgUCgUCgUCgUCgUCgUHmSQKMsQAOpJwKTOztazadojeVe1Djmxh2M6ufKMF/zXu/nWe2qxV73q4Og9dm4xj2j28Pjx8kBc+1e3H0cMrfHlX/AJmqZ19O6HqY/wClNRPbvEfrPyetD4+nvphFb2ijxZmkJVF8zhB+HjTHqrZLbVqjrOgMGixekzZvdERxmfCOK5WWkQxO0iRRrK3vOqAFs7n4AnetdcdazvEcXgZdXmy0jHa8zWOUTO+zeqbMUCgUCgUCgUCgUCgUCgUCgUCgUCgUCgUCgUCgUCgUCgUCgg9e4ttbPIlkBf8Ao07z/h4feRVOTPTHzl6Wi6J1Wr4468PGeEfz+W6haj7Srq4bs7KHlz0PKZJD6gYwPwNYray9p2pH7y+nwf01pcFevqr7/wDWvz84aacG6nfENcsVHUGZzt8EGeX4YFQ9Xz5ONvNfPTPRmijq4I3/AMY/fhv5p3T/AGTxD6ed29EUKPxPNn8qvroK/il5uf8AqzLP3WOI987/AA2bGocL2Nu8cEEAluZfd7RnZUQe9I4zjlHl9Y7Cu2wYqzFaxvM/W6rB0prs9LZsuTq4689oiJme6scOfwjit+h6NFaRCOJQPFmwAXbxJxt9w2HQVqx46442h4Os1mXVZOvkn3eyPD64zzlI1YyFAoFAoFAoFAoFAoFAoFAoFAoFAoFAoFAoFAoFAoFAoFBC8Q8U21kPnn7+MiNd3Plt4D1OBVOXPTHzl6Oh6L1Osn/514eM8vr3KTLqup6rtaoba3P18lcj7eMn9QfGsk3z5+zG0fX1wfRV0vRfRnHPbr38Oe35cv8AlKS0b2XwR965dp28QMqn5HmP4j4VZj0VY424ser/AKoz3+zgrFI/Wfl5LrY2EUC8sMaRr5KoH7uta60rWNoh87mz5c1utktMz7Z3bNSVFBB6PobR3NxcyuHklPKoA2jiUnlUE9SQFJ6biqaYpi83nnPlD0tVrq5NPj0+Ou1a8Z/3WnnPx29icq55pQUXjLjiSyulhSJWXlVmLZy2Sdlx06dd9/Daqb5ZrOzzdXrbYckViF5U5APT41c9J9oFAoFAoFAoFAoFAoFAoFAoFAoFAoFAoFAoFAoMV1cpEheRgiKMlmOAK5NorG8p48V8topSN5nuUq54hutQJj0xCkXRrqQYHryAj/kTv0XrWSc2TLwxRw8X0WPo7SaCIvrrb27qRx/X6297e0LgO3gbtJs3Mx3LybjPmFOfxOTUselpXjbjLNrOntRmj0eL7FPCPn8toWwCtTwyg1rzUIoRmWRIx+myr+81yZiOaFsladqdkFece2Mf8tznyRWb88Y/OoTlqz212Cv4kNde1SAfRwyt9ooo/ItUJzx4M9ulMfdEtH/tMnk+hs8/rO/7lFc9NPdCuOksluzR5PGOqv7lmQP9ROfzzinpLzyjycnWaueVPKWXRdd1a7lMarHGFOHZo8BD5HfdvTr54pFslp2Sw59XktttEbc17t9OGEM5WeRdw7RoOU/ojHd/En1q/bxelGPl1+M+5v11YUCgUCgUCgUCgUCgUCgUCgUCgUCgUCgUCgUCgidb11LblQBpZn+jhTd29f0V82O2xqrJlinDnPg3aTQ31G9t+rSOdp5R858IhEw8NSXbiXU2D4OUtkPzUflzHq7eeduo3FVxhm89bL+nc3W6Tx6Ws4tDG3jee1Pu8I8/dK1RoFACgADYADAA+FaYjZ4lrTad5nigtX4xs7bIeYMw+pH3mz5bbA/EioWyVhly6vDj5yrzccXVztYWTMPCRwSPywo/aqv0tp7MMvruXJ9zT85+v3YzoOr3X09yIVP1VbBHpiMAH72p1ck85c9Bq8nbvt9ez5str7Loc5mnlkbxxyrn8eY/nXYwx3y7XoynO1plN2nAtjH0gDHzdmb8icflUoxVjuaK6HBX8KYttJgj+jhiT7KKP3CpxWI5Q0VxUryiIbTuFBJICgZJOwAHU/CupTMRCnxX0uqyMsLNDZKcNKNpJyOqqfqp5nr+YFO85J4cvixRe2on7PCnj3z/AAtdlaJCixxKERRgKOgq2IiI2hsrWKxtWODPXUigUCgUCgUCgUCgUCgUCgUCgUCgUCgUCgUCgUEJfapJK7Q2fKXU4kmbeOHzH6cn6I6eJHjTa8zPVp+vdH8vRw6XHjrGbU8p5VjtW+Vfb3927JYadBZK8jN3m3lnlYczn1Y7AeQGAKlTHWnHv75UazX3zRHW2rSvKI4Vj68Z4yh7jjMzMU06B7lhsZCOWJT9o4z+Xxrnpd+zG7x51k2nbDXre3ua7cL3l5vf3ZVD/IwbLjyJOx+8N8a51LW7Uozps2X72/DwhNaVwhZ2+OSFSw+s/fbPnvsPuxU646x3L8ekw4+VU6BU2koFAoFBE8S6S13D2Ik7JWI5yBklRvyjfbJx9w9ahevWjZTnxTlr1d9vFv2NokMaRxjlRAAo9B/zqURtGyylIpWKxyhnrqRQUzjH2hR6fOsLRPISodyCByqSQMZ95ticbDpvW3T6K2avWidmfLqIx222XCGQMoZehAI+B3FY5jadmh7rgUCgUCgUCgUCgUCgUCgUCgUCgUCgUCggpblrvIhYx2wzzzg4aTHURnwTzk/Z/nCnecnZ5ePj7vn+j0opTRx1ssb5O6s8q+23t8K/8vCdOPWcqINKhWQJ3e1Pdt4/1ush8wvn1pFo26uOPk8fNrMmovNq/atPOZ5fz+T1DwiJWEl/K11INwp7sKfZQdfLfr5V30e/G3FVGl609bLPWny/RZIolRQqgKo2AAAAHoBVrVEREbQ1tQ1WC3GZ5o4x+m6r+81OmO9+zG7k2iOcqvqHtP0+LPLI8pHhGh/e3Kp+41qpoM1ucbKbanHHer137YwTy29qWJ6c7jP7Kg5/GtFejO+1lU6z+2Go3G2sz/Q2nKPArbyn/iY8p/Cp+q6Wvat5w56bNPKrGw4im/pVz/V4/wD2Nd/0NfDzlz/Uz9Q8/wCSeuSe/PIvobpv3KSKes6SvKvkeizzznzfP+zjVW965T9a4mP+A09d00fh8oPV8vi+D2Xal/8AsQ/76f8A+Ou+v4P7Z/SPm56tl8fOWQezfVV926jHwuLgf4K569pp/D5R83fV8v8Ad8Sfh7WrVDI16FRdyzXTcoH+0GKRm0uSdup5fJ30eavHreaQ4Su9cuCD2kfY/wBJMi8rDzUKFZx5HYHzqvPXSU7uPhCWKc88+S7XfC8N0Ue+jinlTYOqOgx1wV525lyTsxI3NYa6i1N4xzMR9exonFW3G0bynhVCwoFAoFAoFAoFAoFAoFAoFAoFAoFAoPjMAMnYDxo7ETM7Qqmp6qs+AeYwN7kSD528I64H1YPMnAbxIX3s9rdf3fH+Pj7m7Jlp0fw55p7ufU/9eVf8uW2uiyXODekCMY5bWM/NgDp2jDBkI222XboetWdSZ7XLweROO+Wetln8vnPf8HnVuMbCxHI8yArsIoxzEenKuy/fgVsxaXLk7NeCdsuOnDdAyccXtztp2nSMD0ln7q/hkA/t1ojSYqfe3/KPr9lfpr27FWB+G9Zu/wDxN6tup+pDnI9O7y/2jUoz6XH2Kb+/6/Zz0ea3atsy2XsjtVPNPLNM3juFBPnsOb/irluksnKsRBGkp38VhsuB9Pi921jPq4Ln/jJrNbV5rc7T8FsYMcdydt7ZIxiNFQeSqAPyqibTPNZERHJlrjpQKBQKCtcWcXJZlYo1M91JtHAvUk9Cx+qv5nB8iRpwaacn2p4VjnKrJlivCOMsGkcLvK63GpuJ5+qQ/wAhAf0V6M/6Rz+WTLJnisdTDG0ePfLlcczxvxnyhbKyLigUCgUCgUCgUCgUCgUCgUCgUCgUCg+McdaDyZBgHIwehyMHPSgp/FGtK5KGSOO3Q/OPIcI7fzT4uo/mLu568q7vXGO+e3VpG8fXl8fc0Tn9Ur9j72e/upHj/nPdH4Y485jbV0/VpWydNtJJnf3ry6+bRvIgEBmQeCqAB4CttdLjx8ctuPhHGflDzabxxrG8z3y2X4QubrfUL52U/wAhbjs4/gT7zj471Z6zjx/dU/OeMp+itbt2/RNaPwnZ2uOwt41YdHI5n/abLfnVGTUZcnasnXFSvKE1VKwoFAoFAoFB5LjOMjJ8PGg9UGjrV40MEkkcbSOq9yNQSWc7KNt8ZIyfAZNTx1i1oiZ2hG07RvCrezzhiSLnvL0FryYknm6xqfD0J/IALtg1q1eeLbY8fZjzU4MUx9u3OV3rE0FAoFAoFAoFAoFAoFAoFAoFAoFAoKL7X9cntLIG0ZhMX5iFAz2KAtKc9VUd0EjfvAeNBbtH1FLmCKePdJUV1+DAHHxGcUFA9vXyc6Y4kZROChhXmIY5kUPhQdxy56jAqUUtMTaI4Q5vG+yncdWss8WkSPB8nBkt4UkMhaVgVGG7MZjUbZGct06dKnauOsRtO89/g5W1t/B1rRuC7S2IbkMso/lZjzuD6Z2X9UCpW1F5jqxwjwjhCNcVY4858ZWKqFhQKBQKBQKBQKBQctsdOjh4rbsl5Q9mZG3Y5cvgncnHQbDag6lQKBQVfi/i4WjxW8Efyi9nOIoAcADxdz9WMYJ9cHyJAeYOGrmYc17fzlj1jtSIIk9FIHatjzL756Cg1eJdOurGznmsbq4eSOMkRTETBsdSCw7TmAyR3sbbg0Fq0uN1giWZueQIodzjvOFHMdttzk7UG1QKBQKBQKCPu9ZijuIbZie1nDlFAPuoMuSegHQepPxwEhQKBQKBQKBQKCk3V5byzXk92y/J1U2MancuTvdBQMlmZikeAM5gNTpjtedqwja0V5qp7LJLpo5dMWfsBasSzGM/KOzkYsqqr91PEkkEjnAA8au2xYuf2p8v5Qib39keaV9qegQWui3jRJmRuy55XJeV/no/edssfh0qvJmvfnPDw7k60ivJo+0kkWWicoBb5Ta4BOATybAnBwPXB+BqpJadaj1lQZbaSzfG4tjHIOYeQlL7t6kKPhQZOD+O4b6zluJB2DW+RcRv1iKgknpnGAfDOxHhQetDv7vUIRcoy2kMm8CGMSSMn1XkJYKObryKNhjvHOwaeicV3M4vrYpCt/aHG5cQyoRlJABllBH1d8ZG++wafBfEmo6nYRyxLDHIxk555Fbsxh2CrHEDzPsBlmYAH+duAHjROML+O8l069gSa6CCSB4jyRyxnbLls8ijxIBPdICk45g88Wa3q+mp8slNrPbKy9rDGkisisQAVck825AyfP3cdAsuu8VCCG1kijaX5XJFHEeiKZccjOdyq7+AOelBX+MNe1HSuzupngubQyKk0ccLRvGrdGUmRubfbfxI2GcgJn2ia1c2mnvc2XYkoAzdqGPcOBlQMZbcddqCKu9a1O5so7nT1iAKxYDozPMWKiRgMgJGpJO+SwUkYGMhrj/Sv/8An/8AUoJ2HXpb26mgsiiRW7ck1wy8+ZvGONcgZX6zMTg7cp60Gv8A5Rz2mow2V4UkjuVYwTqvIwdfejdckHqMMuOoGPEBcqDlXs1f5Xrer3cu7ROII/JY+Z128toV/abzNB1WgUFY4l4oMNxDZWqrJeTgsA2ezhiGcySY3I2OFGMkYyKDDr82oWcDXEckd12SlpYDF2ZdQMt2bKxKkDJwwfPnnqENxbx5KulR6lpzQmI8oaOaNy4YsFIysgAKnIIwc9QfML2TI8AKMiylAQzKWQMQOqhlJHpzCgqvs64kur0Xq3PY9pbztCOzVlUlcgndicE0EdwvxZqNzdahbNHbmW3dEUrziGMHtOZmJy7k4GFAGeU5K9aD5fcSajpt7bJfmCe0uZBEJIkZGikYgDILHu758SQD4jBCK1r5aeJbdFmt+cW0jRMYZORY2MgIZe1yz93qGA6bUFo4ru9Ts7KW4jltZniBdk+TyoDGAObB7djkDJ9R5Y3CZ4M1Vrywt7h2RnljDMUUqoY5yoBZj3T3TvuVPTpQaHBl/eXDTvcSQNAkskUZjhdGlMbcrPkysAvMGXG+eXOcdQtVAoFAoKnxdxf8mt5Xtk7Z0wvNn5sSswRUyM88nMQOVc4+sVq6McRxvw9nfP14/puh19+Ff4Z+EeEYrKOMtmW4Cnmlc8xDsS8vJnZAXZjtuc7k0vmm0dWOEeHz8StNuM8ZVHjA/wAGa9Z342hux8mnPgG2CsT+wfhE1Uppr22HGiXf+y/vo6CA9of/AIPQv61af2KDrFB+d9bVmTiWW3z2JlhUlc4ZhP8AO4x1+sT6P5Gg6twjpAlsLR47u6CtBEQFdML3BsO5tjp91BIWPCsFq9xcoZHnmTEksjlmYAbDGyjoOg8KCC9hX8Swfal/vWoNS9/0sg/qB/ty0E17Xv4mvfsL/eJQYIOIobLStO7VGleWO2jhhUKWklKJyY5iFGDg5J228cUEL7XhePo1w9x2ESfNfMoHkbPbR4zMSo28QI/voJf2lnl4fuP9RGPxaMUFi4O/i+z/AKtD/drQU5yf8qjjr/B+3x7SghvYbYGeyn5ri4ilW5ftER1HeKp3iCpOTgj9Wgvz8FwPPBPO888kDc0Rkk2RjgkgKFz7o656UFkoORcIyfwXxDfWs3dS+Ilgc9GbmZlUf7yRfigHiKDrtB8ZgBk7AdT5UHKOH5s8W3hc5D2i9ic5DLi3IKnoRgP09aDq0uOU83TBz8PGg/Nmmow4Tuyc8jXi8mfL5oEj0yMfEGg/SNv7i/AfuoOeeyD6XV//ADCX95oPPs1/jfXv9dD/ANeg9e2w/Nad/wCYQ/uegx6n/pZa/wBRb+1NQdJljDKVYAgggg9CDsRQck4L1GTTU1LTAczQS/8A4gb6y3BCw+vKGdGby528qDqOj6cttBFBH7saKoJ6nAwSfUnc+poNygUGK4uFQZY+gABJJ8gBuT8K7ETPJyZ2aElrJcfSkxxf0SnvP9tx0H6Knw3YgkVZFopy4z4/L+UdpnmgOJeGLu5kt+xltore2kWSOExOQzpkJzcrqMDOQFAwfE1XMzM7ynEbLdbc/IO05efx5c8ufTO9cFa9o/CrapafJlaNO+r87qWKlc+6ARuQSMnwJ89gjOIOFL+9082U9zbnPIGmEUnMyoVYd3nwGyoyenXYdaD7rHBdzdW1lDJPCj2kqSCRY3KsI1wgKFwc5xnveeMUG7qOn6tcc0RuLW2iOxmhWVpyPHlDkLGSMjOWIzkYxQSWicI2tpZGyjjzAwYSBtzKWGHZj4sR+GABgAUFZ0PhHUdLJi0+5gmsyxIhuhIGiB3PI8YOd998D0BJJCyDTbvsZuaeN7iXYZRhBCmCAFQNknckktlifAAABpezrhmfTLb5NJLHLGpYoyqysCxyQckgjc9MUGpdcJ3TauuorNAAkfZLEUk3iyTu3N7/AHjvjA22PUhKce6DLqFm9rFIkQkwHdlZjyghsKARuSBufDw32Cv6twDcXNhawNcRpc2ZQ286IwHcAA51JOD3VOQeozjwoNjVeFb7UrJ7fUbiCMsBgW0b8pdTlWdpDllyAeVQu/j4UHzWuF9QvdMNjPPbBjyq8ypIS6IysvdyArEqM9R1wBnYLFwvY3FvBHDO0TiJFRWjV1JCgKuQxbfA6g/dQV48J3v8K/wj21vzdn2XZdnJjs8597mzzZ8cY9KDHqPA1xb3kl7pE8cMku81vMrGCVuuTy95Tkk7DOScEAkELDplnevIkl5NEoQH5i3D8jORjmd37zAAnC4AycnJAwE9QQPF/CNtqcQS4UhkOY5UOJIm81P3DY5BwPEDARFjp+sWoCLPa3sQ6NP2kU2PAFkDq23iRk0GTVdDvtQVYruSC3t+YGWOBpJGnQYPZl2VORT0OAc+dBs8U8HrdSwXUEnye8t/opgoYFd8xuuRzIeZh1BHMfM0HzUbDULuF4JWt7ZXHK8sLSSSNGdnCKyII2I2yS+M+PWg96nwTby6YdOQdlDygIRuVYNzhvU8wyfPJ86CM0TRdYRRBcXtv2CgKJoo2NyyDbHe+bQ425sMfv3oHDPB9xptzcm1lje1uGMnZy8/aRyHPR9y43webfAHjkkPXB/CV1ZXt3cyTwyLdsHlVY3UqylyvISx275GD6b+YZvaFwnPqXyYRTRxLBIJe8jMWkX3ejABevqc+GNw1+IuFbyWe2vraWBL6BGjYOr9hKhzserr7x8+vXagsugw3SoTeyxPI2O7ChWNAB0HMSzEnxJHhgDfIV99Dhn10XQGXtbcK58O1kLdmPtLGWJz4Sx0F0oFAoMaQgHm6t5nrjy9B6Cu7ubMlcdKBQKD4TQR1zr9rH9JcwJ9qWMfvNBs2WoRTjMMsco80dWH4gmg2aBQR2va1FZQtNOWEa9SqO+PUhQcDbqcD1oHD2sx3ttHcQ83ZyZK8wwcBivTJ/m0EgxwM0EBoHGNtezzQQdpzwgF+eN48ZOAMOA2fiKCwUCgUCg0dU1i3tVDXM0UIOwMjquT6ZO9B5s9ctpkDxXEMiFggZZEILnouQfe9OtBIUCgr9/xjbQ3kVm5k7eUgKvZuFO2c85AUj7JNBYKBQKBQKBQV674ytor2Oybte3kOFHZOF6Fs87AKwwOqk0FhoFAoNPV7l4oJJIojNIqkpGpALt4DJ2G/wD9NBEcAWU0dmr3QxdTM80+2D2jnYY8OVAiY8kFBY6BQKBQKBQKBQfCM0HLrGwiTiqVUjRVNjzFVVQCxdMnAHX1oNj2r8Nxw2r6hZAW15bkOJIsIXXmAdXA2YYOdwfdx0JoLtwtqhu7K3uCAGliR2A6Bio5gPTOaCUoIXjVc6dejztpx/6bUER7H/4ls/sN/ePQXGg5xwaP84dZ+zb/ANgUFp4f4YW0nu51llka6kDsHbITA2C/DJH2Qo8NwnqBQKDm/sqKX0l7fzgPcm5eJeYZMEKBTHGoPujvHJHU9d80Fn1PhOGa+tbzlVZLcyZIUAyBkKqGPjyk5GemT5mgsNAoObe0Ef8Afeh/bn/clB0mgUCgUCgUHN+OB/39ov8At/7IoOkUCgUCgUCgUCgUCgUCgUCg5rCccVyf1D/GtBl45luNWi+Q2MMqRSMvb3U0bxIkanmIRX5XdiVHQYxtnckBG+0nR0tRpCQNIuLm3t/pHw0S4wCueUnYb4zQdK1mwS4heOTm5SD7rshyOmGUgj8aDmfs3lZ+GblnYsSl1kkkk9xvE0G17PuD7W+0a0+Vq8wKNhWllCL84/uorBQfXGfWg17GebQ9WgsmmeawvNoRKxZoJOgRSfq8xUY6YceIOQ3+ElzxBrQOd1txsSD9GPEbj7qCN4Au0srviCR2do7dkPednfkQTnHMxJJ8NzQS3BWmtq0Hy7U8yiYkw2pJ7CKIEhcp0dzjPM2dsdKCd0nhQWuoPPb4itjbhPk8fdj7bnJaTkHdzyhRnruaCz0HL+IuBby0upb/AESULJKeaa1fHJIdycZ7u5JOGxjmbDDOKCQ4N9pS3M4s76FrO96cjAhJD+iTuCcZAPXwJoPnEmsTXmqppdtK0MaR9rdyocScm3LGjfVJ5lyRv39uhBDe4g9n1u9rIlnEkN1gdncDPbK4IIJl3kOcYJJyQTQQXtEtidV0ONZHU5mXtBylx3YwT3gRzepBoN3jH2cWzQTXFuZo72NGeO47eYyF1BYAszHY4xt0ztQaDe0aWHh23vXAa6lzCmRs0oZ05yAPKMvgbZwPGgtOmcE2/Yr8tRbu4IzJPMOd+c7tyE/RoD7qpgAAeO9BA8LaxLZavLpU8jSxOna2jyMWkC45jGWO7AAPgncdn67B60C9OtXt20pJsLZ+xjhB7k8m/O8gHvrjGFPdww2yKDx7QdL/AILt/l+lqtu0LKZYYxiGeJmCkNGMLzDIPMBkDO/TAaWt6mt3q3D9wgIWWOVwD1HNGDg+o6fdQZuIL6CbXvkupOBarbq0EMjcsMszNuzDo7bFVDbZXbfqFs0bhSO2vHnhPLE0KxpCC3JGeYs5QZwqtiPZQBlSfGgsdAoFAoFAoFAoFAoFAoOaQt/nY/8AUf8AEpoOl0HNvbPII/4Llc4jjv4i7Hoo3OT9yn8KC/alexxQtJI6qnL7xOxz0A8ySQABuSRig5d7Mf8ARi49Eu8+ndagtfsh/iaz+w3949BXeJCNU1+xhg78enkzTyL7qSFlZUz05uaJRj1b+acBt8GN/nDrP2bf+wKCB0TTmu5uKII/fkYKvhl/n+UfeQPxoLT7GNcSfTo4M8s9sDFLEdmXlJCkg74I/MMPCguzXaCRYiw7RlLBM94oCAWx15QSBnpkigyu4UEk4AGSfIDrQRPCWurf2kdygwshfA8grsgz692go/tls1ln0tIgPljXS8hHviIbudt+UHlOfDB9aDBc3A03idpbg8sF/CESQ7KsiiNcE+G8YH+0XwoOp3FwsaM8jKiKCzMxAVVG5JJ2AA8aDnHHkobWdCZdwWmIPoVjxQXviB+W0uG8oZD+CGg4XeabLJwnYzQjmNtPJKwwT3O2mUnHkCVJ9MnwoO8aPqUd1BFPCeaORQyn0I6fEdCPAg0HOxam84q7aPJjsbfkkb6vausmEz54mJ/UNBi9jS/IrjUNNm7sqTdqmeskR7vMPMYCH9f0NBYfbBfCLSbherzcsMaD3nd2Awo6k8vMcD+bQVCTTGtL/huB/fjikD+j8g5h9xJFBe9XsLDVpJ7S4iWV7bkDE7PH2q86lWHeGQN/A8u+aCo8HW02l60dNjnkns2t+2VZDkwbkAZ8NxjYAHnG2d6Dq1AoFAoFAoFAoFAoFB8YZGKCqn2d2Bl7bs5e2P8ALfKbrtP2+05vzoLPbwhFCgsQBgFmZm+9mJJPqTQa2saTDdwtDcxiSJ+qn8iCNwR5jcUELoPAVlZurxRsWT6PtJHkEf2AxIU+oGfWgy2vBNnE05ijaMXAcSossojbnGGPZ83KGwTggbZ2xQYm4DtOQRx9vFEBjsorm4SMj1QPj4nqfGgltK0O3tYextolhj32TKkkjGSw7xb9InO3WgibTgKyilaaNJklb3pBc3PO/wBpu0y335oMuk8EWdrL21vHJHITlmE9we0O/vguRJuSe9nc0HzV+CLO5m7do2jn/poXeKQ/EoRzHYDJz0oN/RuH4bUu0QdpJMc8kkkkkjBfdBd2LYG+B03NBJkZ2PSggF4Rhjz8mea2U9Y4JWWPJ68sZyifqgUGbRuFre1kaVFZ52GGnmd5JSvlzuSQvoMCg3NZ0eC8iMVzEssZ+qw6HzB6qfUb0EJacAWcYVfn3iQqywyXE7wgqcr82X5SAQNiD0oM+rcFWd1MJ50keUe63bzjs/sBXATpnu433oJiSwRoTA4LxshRgzMSyEcpBYnmJIPXOaCP4f4VtrEMtqjojdYzLK0e/UhHYqD6gUGC34Ot4ucW5mt0cktHDNIkeT1KqDiM+qctBK6VpUNrH2cEYjTJJAzlmPVmJ3Zj4kkk0GrrXDlvdsjzIe1j+jlRmSVPsuhDAbnbON6D5b8OQrKsz880qe48zs/Z56lATyoT0JUAnzoNPUuB7O4m7eZJGmByr/KLgFPsYkHIPRcUGafhO3aQyp2sUpUK0sU0qPIFGF7QhvnCB4vk+tBsaJw9b2hdoUPPIQZJXZnlkI6c0jksceWcCglaBQKBQKBQKBQKBQKBQKBQKBQKBQKBQKBQKBQKBQKBQKBQKBQKBQKBQKBQKBQKBQKD/9k="/>
          <p:cNvSpPr>
            <a:spLocks noChangeAspect="1" noChangeArrowheads="1"/>
          </p:cNvSpPr>
          <p:nvPr/>
        </p:nvSpPr>
        <p:spPr bwMode="auto">
          <a:xfrm>
            <a:off x="612775" y="-1630363"/>
            <a:ext cx="78867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8" name="Picture 14" descr="http://www.albemarle.org/upload/images/Pictures/Departments/Human_Resources/pictures/ACPSlogo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622112"/>
            <a:ext cx="2845583" cy="157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53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Cale</a:t>
            </a:r>
            <a:r>
              <a:rPr lang="en-US" dirty="0" smtClean="0"/>
              <a:t> Parking Lot Expansion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</a:t>
            </a:r>
            <a:r>
              <a:rPr lang="en-US" b="1" u="sng" dirty="0" smtClean="0"/>
              <a:t>SITE</a:t>
            </a:r>
            <a:r>
              <a:rPr lang="en-US" dirty="0" smtClean="0"/>
              <a:t> 	BUILDING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595" y="2971800"/>
            <a:ext cx="451840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rschmitt\AppData\Local\Microsoft\Windows\Temporary Internet Files\Content.Outlook\PN6LY7FN\Cale Parking lot 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973866"/>
            <a:ext cx="4653887" cy="388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5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Monticello High School Track Resurfacing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</a:t>
            </a:r>
            <a:r>
              <a:rPr lang="en-US" b="1" u="sng" dirty="0" smtClean="0"/>
              <a:t>SITE</a:t>
            </a:r>
            <a:r>
              <a:rPr lang="en-US" dirty="0" smtClean="0"/>
              <a:t> 	BUILDING</a:t>
            </a:r>
            <a:endParaRPr lang="en-US" dirty="0"/>
          </a:p>
        </p:txBody>
      </p:sp>
      <p:pic>
        <p:nvPicPr>
          <p:cNvPr id="3074" name="Picture 2" descr="C:\Users\rschmitt\AppData\Local\Microsoft\Windows\Temporary Internet Files\Content.Outlook\PN6LY7FN\Monticello Track Resufacing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0059" y="2374710"/>
            <a:ext cx="6870886" cy="448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6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Western </a:t>
            </a:r>
            <a:r>
              <a:rPr lang="en-US" sz="3600" dirty="0" err="1" smtClean="0"/>
              <a:t>Stormwater</a:t>
            </a:r>
            <a:r>
              <a:rPr lang="en-US" sz="3600" dirty="0" smtClean="0"/>
              <a:t> Improvements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</a:t>
            </a:r>
            <a:r>
              <a:rPr lang="en-US" b="1" u="sng" dirty="0" smtClean="0"/>
              <a:t>SITE</a:t>
            </a:r>
            <a:r>
              <a:rPr lang="en-US" dirty="0" smtClean="0"/>
              <a:t> 	BUILDING</a:t>
            </a:r>
            <a:endParaRPr lang="en-US" dirty="0"/>
          </a:p>
        </p:txBody>
      </p:sp>
      <p:pic>
        <p:nvPicPr>
          <p:cNvPr id="1026" name="Picture 2" descr="Pictur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2362200"/>
            <a:ext cx="5562600" cy="384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14600"/>
            <a:ext cx="272796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95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Yancey Septic Installation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</a:t>
            </a:r>
            <a:r>
              <a:rPr lang="en-US" b="1" u="sng" dirty="0" smtClean="0"/>
              <a:t>SITE</a:t>
            </a:r>
            <a:r>
              <a:rPr lang="en-US" dirty="0" smtClean="0"/>
              <a:t> 	BUILDING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066800" y="2362200"/>
            <a:ext cx="7010400" cy="3581638"/>
            <a:chOff x="228600" y="2971800"/>
            <a:chExt cx="7010400" cy="358163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8600" y="2971800"/>
              <a:ext cx="7010400" cy="3581638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6553200" y="4419600"/>
              <a:ext cx="685800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38200" y="61722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Scheduled to break ground this month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2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53901"/>
            <a:ext cx="9144000" cy="45040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Playground Replacement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</a:t>
            </a:r>
            <a:r>
              <a:rPr lang="en-US" b="1" u="sng" dirty="0" smtClean="0"/>
              <a:t>SITE</a:t>
            </a:r>
            <a:r>
              <a:rPr lang="en-US" dirty="0" smtClean="0"/>
              <a:t> 	BUILDING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3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Flooring Replacement &amp; Asbestos Removal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SITE 	</a:t>
            </a:r>
            <a:r>
              <a:rPr lang="en-US" b="1" u="sng" dirty="0" smtClean="0"/>
              <a:t>BUILDING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5867400" y="2590800"/>
            <a:ext cx="3276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Work completed at: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Albemarle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Cale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Henley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Scottsville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Sutherland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Western Albemarle</a:t>
            </a:r>
          </a:p>
        </p:txBody>
      </p:sp>
      <p:pic>
        <p:nvPicPr>
          <p:cNvPr id="2050" name="Picture 2" descr="S:\INDIVIDUAL FOLDERS\Rosalyn\School Board Presentation\IMG_18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5588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9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Contemporary Learning Spaces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SITE 	</a:t>
            </a:r>
            <a:r>
              <a:rPr lang="en-US" b="1" u="sng" dirty="0" smtClean="0"/>
              <a:t>BUILDING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5715000" y="2819400"/>
            <a:ext cx="327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Work completed at: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Albemarle: CTE Flex Space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Stone Robinson: Art Room/Maker Space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Sutherland: Science Suite</a:t>
            </a:r>
          </a:p>
        </p:txBody>
      </p:sp>
      <p:pic>
        <p:nvPicPr>
          <p:cNvPr id="6147" name="Picture 3" descr="\\Sts-cfs\bsrv\Share\SHARED FOLDERS\Capital Improvements Program\CIP Projects_by Subject\Contemporary Learning Spaces\Contemporary Learning Spaces FY1415\CONSTRUCTION\Pictures\IMG_20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72" y="2703218"/>
            <a:ext cx="5562600" cy="415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60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Media Center Upgrades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SITE 	</a:t>
            </a:r>
            <a:r>
              <a:rPr lang="en-US" b="1" u="sng" dirty="0" smtClean="0"/>
              <a:t>BUILDING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5562600" y="2819400"/>
            <a:ext cx="3276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Work completed at: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Albemarle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Broadus Wood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Henley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r>
              <a:rPr lang="en-US" u="sng" dirty="0" smtClean="0"/>
              <a:t>Furniture purchased for: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Broadus Wood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Crozet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Henley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Western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</p:txBody>
      </p:sp>
      <p:pic>
        <p:nvPicPr>
          <p:cNvPr id="1026" name="Picture 2" descr="S:\INDIVIDUAL FOLDERS\Rosalyn\School Board Presentation\IMG_18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53848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37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Murray High School Casework Updates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SITE 	</a:t>
            </a:r>
            <a:r>
              <a:rPr lang="en-US" b="1" u="sng" dirty="0" smtClean="0"/>
              <a:t>BUILDING</a:t>
            </a:r>
            <a:endParaRPr lang="en-US" b="1" u="sng" dirty="0"/>
          </a:p>
        </p:txBody>
      </p:sp>
      <p:pic>
        <p:nvPicPr>
          <p:cNvPr id="7170" name="Picture 2" descr="Pictur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92510" y="3048000"/>
            <a:ext cx="4246690" cy="275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1000" y="2895600"/>
            <a:ext cx="412942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95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Woodbrook</a:t>
            </a:r>
            <a:r>
              <a:rPr lang="en-US" sz="3600" dirty="0" smtClean="0"/>
              <a:t> Serving Line Improvements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SITE 	</a:t>
            </a:r>
            <a:r>
              <a:rPr lang="en-US" b="1" u="sng" dirty="0" smtClean="0"/>
              <a:t>BUILDING</a:t>
            </a:r>
            <a:endParaRPr lang="en-US" b="1" u="sng" dirty="0"/>
          </a:p>
        </p:txBody>
      </p:sp>
      <p:pic>
        <p:nvPicPr>
          <p:cNvPr id="6" name="Picture 5" descr="C:\Users\mbreeden2\Documents\0\WDB_new_floor_plan.jpg"/>
          <p:cNvPicPr/>
          <p:nvPr/>
        </p:nvPicPr>
        <p:blipFill rotWithShape="1">
          <a:blip r:embed="rId3" cstate="print"/>
          <a:srcRect l="9086" t="1476" r="6949" b="1035"/>
          <a:stretch/>
        </p:blipFill>
        <p:spPr bwMode="auto">
          <a:xfrm rot="5400000">
            <a:off x="2457572" y="1117006"/>
            <a:ext cx="4351685" cy="653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345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4648200"/>
            <a:ext cx="5559552" cy="1676400"/>
          </a:xfrm>
        </p:spPr>
        <p:txBody>
          <a:bodyPr/>
          <a:lstStyle/>
          <a:p>
            <a:endParaRPr lang="en-US" sz="2800" dirty="0" smtClean="0">
              <a:latin typeface="Franklin Gothic Book" pitchFamily="34" charset="0"/>
            </a:endParaRPr>
          </a:p>
          <a:p>
            <a:pPr algn="just"/>
            <a:r>
              <a:rPr lang="en-US" sz="1800" dirty="0" smtClean="0">
                <a:latin typeface="Franklin Gothic Book" pitchFamily="34" charset="0"/>
              </a:rPr>
              <a:t>The </a:t>
            </a:r>
            <a:r>
              <a:rPr lang="en-US" sz="1800" dirty="0">
                <a:latin typeface="Franklin Gothic Book" pitchFamily="34" charset="0"/>
              </a:rPr>
              <a:t>Department is responsible for the School Division's 27 schools and two service facilities</a:t>
            </a:r>
            <a:r>
              <a:rPr lang="en-US" sz="1800" dirty="0" smtClean="0">
                <a:latin typeface="Franklin Gothic Book" pitchFamily="34" charset="0"/>
              </a:rPr>
              <a:t>.    That </a:t>
            </a:r>
            <a:r>
              <a:rPr lang="en-US" sz="1800" dirty="0">
                <a:latin typeface="Franklin Gothic Book" pitchFamily="34" charset="0"/>
              </a:rPr>
              <a:t>is over </a:t>
            </a:r>
            <a:r>
              <a:rPr lang="en-US" sz="1800" b="1" u="sng" dirty="0">
                <a:latin typeface="Franklin Gothic Book" pitchFamily="34" charset="0"/>
              </a:rPr>
              <a:t>2.3 million</a:t>
            </a:r>
            <a:r>
              <a:rPr lang="en-US" sz="1800" dirty="0">
                <a:latin typeface="Franklin Gothic Book" pitchFamily="34" charset="0"/>
              </a:rPr>
              <a:t> square feet and </a:t>
            </a:r>
            <a:r>
              <a:rPr lang="en-US" sz="1800" b="1" u="sng" dirty="0">
                <a:latin typeface="Franklin Gothic Book" pitchFamily="34" charset="0"/>
              </a:rPr>
              <a:t>631 acres</a:t>
            </a:r>
            <a:r>
              <a:rPr lang="en-US" sz="1800" dirty="0">
                <a:latin typeface="Franklin Gothic Book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200" y="2209800"/>
            <a:ext cx="4419600" cy="255315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010400" y="5257800"/>
            <a:ext cx="1663699" cy="927434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Franklin Gothic Book" pitchFamily="34" charset="0"/>
              </a:rPr>
              <a:t>Capital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Franklin Gothic Book" pitchFamily="34" charset="0"/>
              </a:rPr>
              <a:t>Improvement Program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10400" y="2057400"/>
            <a:ext cx="1663699" cy="927434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Franklin Gothic Book" pitchFamily="34" charset="0"/>
              </a:rPr>
              <a:t>Maintenance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10400" y="3124200"/>
            <a:ext cx="1663699" cy="927434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Franklin Gothic Book" pitchFamily="34" charset="0"/>
              </a:rPr>
              <a:t>Custodial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10400" y="4191000"/>
            <a:ext cx="1663699" cy="927434"/>
          </a:xfrm>
          <a:prstGeom prst="roundRect">
            <a:avLst>
              <a:gd name="adj" fmla="val 1459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Franklin Gothic Book" pitchFamily="34" charset="0"/>
              </a:rPr>
              <a:t>Environmental Management</a:t>
            </a:r>
          </a:p>
        </p:txBody>
      </p:sp>
    </p:spTree>
    <p:extLst>
      <p:ext uri="{BB962C8B-B14F-4D97-AF65-F5344CB8AC3E}">
        <p14:creationId xmlns:p14="http://schemas.microsoft.com/office/powerpoint/2010/main" val="3382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VMF Vehicular Lift Replacement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Capital Projects: 	LARGE	ROOF 	HVAC 	SITE 	</a:t>
            </a:r>
            <a:r>
              <a:rPr lang="en-US" b="1" u="sng" dirty="0" smtClean="0"/>
              <a:t>BUILDING</a:t>
            </a:r>
            <a:endParaRPr lang="en-US" b="1" u="sng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574713"/>
            <a:ext cx="4876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581486"/>
            <a:ext cx="2743200" cy="3209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16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124200"/>
            <a:ext cx="8153400" cy="990600"/>
          </a:xfrm>
        </p:spPr>
        <p:txBody>
          <a:bodyPr/>
          <a:lstStyle/>
          <a:p>
            <a:pPr algn="ctr"/>
            <a:r>
              <a:rPr lang="en-US" dirty="0" smtClean="0"/>
              <a:t>Transportation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51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Transportation Department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Supplied </a:t>
            </a:r>
            <a:r>
              <a:rPr lang="en-US" dirty="0"/>
              <a:t>43 buses and 4 cars for Summer School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Fully Staffed – completed training of 12 new drivers for the first day of school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Stop Arm Cameras – approved by BOS, RFP closed Aug 7, choosing vendor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Bus PM – completed annual preventative maintenance on </a:t>
            </a:r>
            <a:r>
              <a:rPr lang="en-US" dirty="0" smtClean="0"/>
              <a:t>fleet</a:t>
            </a:r>
          </a:p>
          <a:p>
            <a:endParaRPr lang="en-US" dirty="0"/>
          </a:p>
          <a:p>
            <a:r>
              <a:rPr lang="en-US" dirty="0"/>
              <a:t>Added third video camera to each bus (captures driver and stairwell)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6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124200"/>
            <a:ext cx="8153400" cy="990600"/>
          </a:xfrm>
        </p:spPr>
        <p:txBody>
          <a:bodyPr/>
          <a:lstStyle/>
          <a:p>
            <a:pPr algn="ctr"/>
            <a:r>
              <a:rPr lang="en-US" dirty="0" smtClean="0"/>
              <a:t>Fiscal Services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39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Fiscal Services Department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 fontScale="85000" lnSpcReduction="2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Closed FY </a:t>
            </a:r>
            <a:r>
              <a:rPr lang="en-US" dirty="0"/>
              <a:t>2013/2014 Fiscal </a:t>
            </a:r>
            <a:r>
              <a:rPr lang="en-US" dirty="0" smtClean="0"/>
              <a:t>Year &amp; opened FY </a:t>
            </a:r>
            <a:r>
              <a:rPr lang="en-US" dirty="0"/>
              <a:t>2014/2015 Fiscal </a:t>
            </a:r>
            <a:r>
              <a:rPr lang="en-US" dirty="0" smtClean="0"/>
              <a:t>Year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Completed activity fund audit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Examined budget document </a:t>
            </a:r>
            <a:r>
              <a:rPr lang="en-US" dirty="0"/>
              <a:t>for </a:t>
            </a:r>
            <a:r>
              <a:rPr lang="en-US" dirty="0" smtClean="0"/>
              <a:t>improvements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Continued training </a:t>
            </a:r>
            <a:r>
              <a:rPr lang="en-US" dirty="0"/>
              <a:t>of </a:t>
            </a:r>
            <a:r>
              <a:rPr lang="en-US" dirty="0" smtClean="0"/>
              <a:t>office associate </a:t>
            </a:r>
            <a:r>
              <a:rPr lang="en-US" dirty="0"/>
              <a:t>staff in </a:t>
            </a:r>
            <a:r>
              <a:rPr lang="en-US" dirty="0" smtClean="0"/>
              <a:t>new building rental software/process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Continued </a:t>
            </a:r>
            <a:r>
              <a:rPr lang="en-US" dirty="0" smtClean="0"/>
              <a:t>deployment </a:t>
            </a:r>
            <a:r>
              <a:rPr lang="en-US" dirty="0"/>
              <a:t>and </a:t>
            </a:r>
            <a:r>
              <a:rPr lang="en-US" dirty="0" smtClean="0"/>
              <a:t>training </a:t>
            </a:r>
            <a:r>
              <a:rPr lang="en-US" dirty="0"/>
              <a:t>of staff for purchasing cards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28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124200"/>
            <a:ext cx="8153400" cy="990600"/>
          </a:xfrm>
        </p:spPr>
        <p:txBody>
          <a:bodyPr/>
          <a:lstStyle/>
          <a:p>
            <a:pPr algn="ctr"/>
            <a:r>
              <a:rPr lang="en-US" dirty="0" smtClean="0"/>
              <a:t>Child Nutrition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35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 numCol="2">
            <a:normAutofit fontScale="77500" lnSpcReduction="20000"/>
          </a:bodyPr>
          <a:lstStyle/>
          <a:p>
            <a:endParaRPr lang="en-US" dirty="0" smtClean="0"/>
          </a:p>
          <a:p>
            <a:pPr lvl="0"/>
            <a:r>
              <a:rPr lang="en-US" dirty="0" smtClean="0"/>
              <a:t>Served meals </a:t>
            </a:r>
            <a:r>
              <a:rPr lang="en-US" dirty="0"/>
              <a:t>at 8 </a:t>
            </a:r>
            <a:r>
              <a:rPr lang="en-US" dirty="0" smtClean="0"/>
              <a:t>summer </a:t>
            </a:r>
            <a:r>
              <a:rPr lang="en-US" dirty="0"/>
              <a:t>school </a:t>
            </a:r>
            <a:r>
              <a:rPr lang="en-US" dirty="0" smtClean="0"/>
              <a:t>programs.</a:t>
            </a:r>
          </a:p>
          <a:p>
            <a:pPr marL="0" lvl="0" indent="0">
              <a:buNone/>
            </a:pP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Provided </a:t>
            </a:r>
            <a:r>
              <a:rPr lang="en-US" dirty="0"/>
              <a:t>food service catering to </a:t>
            </a:r>
            <a:r>
              <a:rPr lang="en-US" dirty="0" smtClean="0"/>
              <a:t>CFA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Created 2014-15 </a:t>
            </a:r>
            <a:r>
              <a:rPr lang="en-US" dirty="0"/>
              <a:t>fall menu cycle 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Updated all food </a:t>
            </a:r>
            <a:r>
              <a:rPr lang="en-US" dirty="0"/>
              <a:t>bids, food production records, ordering guides, nutritional facts, and allergen list </a:t>
            </a:r>
            <a:r>
              <a:rPr lang="en-US" dirty="0" smtClean="0"/>
              <a:t>to </a:t>
            </a:r>
            <a:r>
              <a:rPr lang="en-US" dirty="0"/>
              <a:t>reflect the menu cycle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Fully staffed after hiring </a:t>
            </a:r>
            <a:r>
              <a:rPr lang="en-US" dirty="0"/>
              <a:t>2 cafeteria managers and 13 food service associate positions. </a:t>
            </a:r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/>
              <a:t>Training days  in August </a:t>
            </a:r>
            <a:r>
              <a:rPr lang="en-US" dirty="0" smtClean="0"/>
              <a:t>included:</a:t>
            </a:r>
          </a:p>
          <a:p>
            <a:pPr lvl="1"/>
            <a:r>
              <a:rPr lang="en-US" dirty="0" smtClean="0"/>
              <a:t>New </a:t>
            </a:r>
            <a:r>
              <a:rPr lang="en-US" dirty="0"/>
              <a:t>employee </a:t>
            </a:r>
            <a:r>
              <a:rPr lang="en-US" dirty="0" smtClean="0"/>
              <a:t>orientation</a:t>
            </a:r>
          </a:p>
          <a:p>
            <a:pPr lvl="1"/>
            <a:r>
              <a:rPr lang="en-US" dirty="0" smtClean="0"/>
              <a:t>Cafeteria </a:t>
            </a:r>
            <a:r>
              <a:rPr lang="en-US" dirty="0"/>
              <a:t>manager </a:t>
            </a:r>
            <a:r>
              <a:rPr lang="en-US" dirty="0" smtClean="0"/>
              <a:t>meeting</a:t>
            </a:r>
          </a:p>
          <a:p>
            <a:pPr lvl="1"/>
            <a:r>
              <a:rPr lang="en-US" dirty="0" smtClean="0"/>
              <a:t>CNP </a:t>
            </a:r>
            <a:r>
              <a:rPr lang="en-US" dirty="0"/>
              <a:t>team  </a:t>
            </a:r>
            <a:r>
              <a:rPr lang="en-US" dirty="0" smtClean="0"/>
              <a:t>In-service Day</a:t>
            </a:r>
          </a:p>
          <a:p>
            <a:pPr lvl="1"/>
            <a:r>
              <a:rPr lang="en-US" dirty="0" smtClean="0"/>
              <a:t>DOE </a:t>
            </a:r>
            <a:r>
              <a:rPr lang="en-US" dirty="0"/>
              <a:t>School Nutrition Manager </a:t>
            </a:r>
            <a:r>
              <a:rPr lang="en-US" dirty="0" smtClean="0"/>
              <a:t>workshop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 descr="http://www2.k12albemarle.org/dept/osp/nutrition/PublishingImages/cnp%20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34" y="5568286"/>
            <a:ext cx="1982994" cy="105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 Nutrition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79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181600" y="2188234"/>
            <a:ext cx="3810000" cy="4495800"/>
          </a:xfrm>
        </p:spPr>
        <p:txBody>
          <a:bodyPr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Over 40 employees of the Buildings &amp; Grounds Department </a:t>
            </a:r>
            <a:r>
              <a:rPr lang="en-US" sz="1800" dirty="0" smtClean="0">
                <a:latin typeface="Franklin Gothic Book" pitchFamily="34" charset="0"/>
                <a:cs typeface="Arial" pitchFamily="34" charset="0"/>
              </a:rPr>
              <a:t>worked on various </a:t>
            </a:r>
            <a:r>
              <a:rPr lang="en-US" sz="1800" dirty="0">
                <a:latin typeface="Franklin Gothic Book" pitchFamily="34" charset="0"/>
                <a:cs typeface="Arial" pitchFamily="34" charset="0"/>
              </a:rPr>
              <a:t>tasks including: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800" dirty="0">
              <a:latin typeface="Franklin Gothic Book" pitchFamily="34" charset="0"/>
              <a:cs typeface="Arial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Mowing/grounds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Moving furniture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Assisting contractors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Carpentry work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Electrical work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Mechanical work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>
                <a:latin typeface="Franklin Gothic Book" pitchFamily="34" charset="0"/>
                <a:cs typeface="Arial" pitchFamily="34" charset="0"/>
              </a:rPr>
              <a:t>Plumbing work</a:t>
            </a:r>
          </a:p>
          <a:p>
            <a:endParaRPr lang="en-US" sz="1800" dirty="0"/>
          </a:p>
        </p:txBody>
      </p:sp>
      <p:pic>
        <p:nvPicPr>
          <p:cNvPr id="4" name="Picture 3" descr="C:\Users\rschmitt\AppData\Local\Microsoft\Windows\Temporary Internet Files\Content.Outlook\PN6LY7FN\photo 2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40634"/>
            <a:ext cx="4343400" cy="325755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5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Custodial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5181600"/>
            <a:ext cx="8382000" cy="1905000"/>
          </a:xfrm>
        </p:spPr>
        <p:txBody>
          <a:bodyPr numCol="2">
            <a:normAutofit fontScale="32500" lnSpcReduction="20000"/>
          </a:bodyPr>
          <a:lstStyle/>
          <a:p>
            <a:pPr>
              <a:spcBef>
                <a:spcPts val="0"/>
              </a:spcBef>
              <a:defRPr/>
            </a:pPr>
            <a:r>
              <a:rPr lang="en-US" sz="5500" dirty="0" smtClean="0">
                <a:latin typeface="Franklin Gothic Book" pitchFamily="34" charset="0"/>
              </a:rPr>
              <a:t>Over 140 Employees</a:t>
            </a:r>
          </a:p>
          <a:p>
            <a:pPr>
              <a:spcBef>
                <a:spcPts val="0"/>
              </a:spcBef>
              <a:defRPr/>
            </a:pPr>
            <a:endParaRPr lang="en-US" sz="5500" dirty="0" smtClean="0">
              <a:latin typeface="Franklin Gothic Book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5500" dirty="0" smtClean="0">
                <a:latin typeface="Franklin Gothic Book" pitchFamily="34" charset="0"/>
              </a:rPr>
              <a:t>Detailed </a:t>
            </a:r>
            <a:r>
              <a:rPr lang="en-US" sz="5500" dirty="0">
                <a:latin typeface="Franklin Gothic Book" pitchFamily="34" charset="0"/>
              </a:rPr>
              <a:t>cleaning of ALL schools, ceiling to floor.</a:t>
            </a:r>
          </a:p>
          <a:p>
            <a:pPr>
              <a:spcBef>
                <a:spcPts val="0"/>
              </a:spcBef>
              <a:defRPr/>
            </a:pPr>
            <a:endParaRPr lang="en-US" sz="5500" dirty="0">
              <a:latin typeface="Franklin Gothic Book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en-US" sz="5500" dirty="0" smtClean="0">
              <a:latin typeface="Franklin Gothic Book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en-US" sz="5500" dirty="0" smtClean="0">
              <a:latin typeface="Franklin Gothic Book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en-US" sz="5500" dirty="0">
              <a:latin typeface="Franklin Gothic Book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5500" dirty="0" smtClean="0">
                <a:latin typeface="Franklin Gothic Book" pitchFamily="34" charset="0"/>
              </a:rPr>
              <a:t>Floor </a:t>
            </a:r>
            <a:r>
              <a:rPr lang="en-US" sz="5500" dirty="0">
                <a:latin typeface="Franklin Gothic Book" pitchFamily="34" charset="0"/>
              </a:rPr>
              <a:t>refinishing</a:t>
            </a:r>
          </a:p>
          <a:p>
            <a:pPr>
              <a:spcBef>
                <a:spcPts val="0"/>
              </a:spcBef>
              <a:defRPr/>
            </a:pPr>
            <a:endParaRPr lang="en-US" sz="5500" dirty="0">
              <a:latin typeface="Franklin Gothic Book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5500" dirty="0" smtClean="0">
                <a:latin typeface="Franklin Gothic Book" pitchFamily="34" charset="0"/>
              </a:rPr>
              <a:t>Provide services for numerous summer programs, camps, and community building rentals. </a:t>
            </a:r>
          </a:p>
          <a:p>
            <a:endParaRPr lang="en-US" dirty="0"/>
          </a:p>
        </p:txBody>
      </p:sp>
      <p:pic>
        <p:nvPicPr>
          <p:cNvPr id="1026" name="Picture 2" descr="\\Sts-cfs\bsrv\Share\SHARED FOLDERS\Capital Improvements Program\CIP Projects_by Subject\Summer Projects 2014\Summer 2014 Pictures\Tonya\Greer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828800"/>
            <a:ext cx="1676399" cy="298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Sts-cfs\bsrv\Share\SHARED FOLDERS\Capital Improvements Program\CIP Projects_by Subject\Summer Projects 2014\Summer 2014 Pictures\Tonya\SUT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623" y="1828800"/>
            <a:ext cx="1690977" cy="300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Sts-cfs\bsrv\Share\SHARED FOLDERS\Capital Improvements Program\CIP Projects_by Subject\Summer Projects 2014\Summer 2014 Pictures\Tonya\STO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828800"/>
            <a:ext cx="1676400" cy="298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Sts-cfs\bsrv\Share\SHARED FOLDERS\Capital Improvements Program\CIP Projects_by Subject\Summer Projects 2014\Summer 2014 Pictures\Tonya\JO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823" y="1828799"/>
            <a:ext cx="1690977" cy="300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6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9718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Special Projects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10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Security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0" y="1981200"/>
            <a:ext cx="5407152" cy="1752600"/>
          </a:xfrm>
        </p:spPr>
        <p:txBody>
          <a:bodyPr>
            <a:normAutofit/>
          </a:bodyPr>
          <a:lstStyle/>
          <a:p>
            <a:pPr algn="r"/>
            <a:endParaRPr lang="en-US" sz="1800" dirty="0" smtClean="0"/>
          </a:p>
          <a:p>
            <a:pPr marL="0" indent="0" algn="ctr">
              <a:buNone/>
            </a:pPr>
            <a:r>
              <a:rPr lang="en-US" sz="1800" dirty="0" smtClean="0"/>
              <a:t>Began pilot program of classroom door hardware upgrades to improve efficiency of securing a classroom during a lock down</a:t>
            </a:r>
          </a:p>
          <a:p>
            <a:pPr marL="0" indent="0" algn="r">
              <a:buNone/>
            </a:pPr>
            <a:endParaRPr lang="en-US" sz="1800" dirty="0" smtClean="0"/>
          </a:p>
        </p:txBody>
      </p:sp>
      <p:pic>
        <p:nvPicPr>
          <p:cNvPr id="7" name="Picture 6" descr="G1Cyl_KeyBu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62855" y="1859205"/>
            <a:ext cx="1831803" cy="192339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838200" y="4724400"/>
            <a:ext cx="396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Completed tree trimming and landscaping to improve visibility based on CEPTED recommendations.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62000" y="3886200"/>
            <a:ext cx="76962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S:\INDIVIDUAL FOLDERS\Jeff\GROUNDS\Pruning\Pruning Fall-Spring '13-'14\SCO\IMG_42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191000"/>
            <a:ext cx="3556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6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533400"/>
            <a:ext cx="8378952" cy="990600"/>
          </a:xfrm>
        </p:spPr>
        <p:txBody>
          <a:bodyPr>
            <a:noAutofit/>
          </a:bodyPr>
          <a:lstStyle/>
          <a:p>
            <a:r>
              <a:rPr lang="en-US" dirty="0" smtClean="0"/>
              <a:t>QuickStart </a:t>
            </a:r>
            <a:r>
              <a:rPr lang="en-US" dirty="0"/>
              <a:t>Tennis </a:t>
            </a:r>
            <a:r>
              <a:rPr lang="en-US" dirty="0" smtClean="0"/>
              <a:t>Court Donation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074" name="Picture 2" descr="C:\Users\rschmitt\AppData\Local\Microsoft\Windows\Temporary Internet Files\Content.Outlook\PN6LY7FN\DSC086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326944"/>
            <a:ext cx="9144000" cy="453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74006" y="1905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Crozet Elementary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38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52400"/>
            <a:ext cx="81534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Mobile Classroom </a:t>
            </a:r>
            <a:r>
              <a:rPr lang="en-US" dirty="0"/>
              <a:t>Relocation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981200"/>
            <a:ext cx="7466828" cy="1828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Mobile classrooms were moved from Hollymead to Greer &amp; </a:t>
            </a:r>
            <a:r>
              <a:rPr lang="en-US" sz="2400" dirty="0" err="1" smtClean="0"/>
              <a:t>Cale</a:t>
            </a:r>
            <a:r>
              <a:rPr lang="en-US" sz="2400" dirty="0" smtClean="0"/>
              <a:t> due to enrollment growth.</a:t>
            </a:r>
            <a:endParaRPr lang="en-US" sz="2400" dirty="0"/>
          </a:p>
        </p:txBody>
      </p:sp>
      <p:pic>
        <p:nvPicPr>
          <p:cNvPr id="4" name="Picture 2" descr="C:\Users\rschmitt\AppData\Local\Microsoft\Windows\Temporary Internet Files\Content.Outlook\PN6LY7FN\Cale Trailer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4493" y="3357349"/>
            <a:ext cx="7028629" cy="35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5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679</Words>
  <Application>Microsoft Office PowerPoint</Application>
  <PresentationFormat>On-screen Show (4:3)</PresentationFormat>
  <Paragraphs>226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Median</vt:lpstr>
      <vt:lpstr>Support Services Summer 2014 Update</vt:lpstr>
      <vt:lpstr>Support Services Departments</vt:lpstr>
      <vt:lpstr>Department Overview</vt:lpstr>
      <vt:lpstr>Maintenance</vt:lpstr>
      <vt:lpstr>Custodial Work</vt:lpstr>
      <vt:lpstr>Special Projects</vt:lpstr>
      <vt:lpstr>Security Improvements</vt:lpstr>
      <vt:lpstr>QuickStart Tennis Court Donation </vt:lpstr>
      <vt:lpstr>Mobile Classroom Relocation</vt:lpstr>
      <vt:lpstr>Summer Rentals</vt:lpstr>
      <vt:lpstr>Design: Henley Gym Addition</vt:lpstr>
      <vt:lpstr>Capital Projects</vt:lpstr>
      <vt:lpstr>Agnor-Hurt Addition</vt:lpstr>
      <vt:lpstr>Agnor-Hurt Addition</vt:lpstr>
      <vt:lpstr>Front Entrance Security Improvements</vt:lpstr>
      <vt:lpstr>Roof Replacements</vt:lpstr>
      <vt:lpstr>Boiler Replacements</vt:lpstr>
      <vt:lpstr>Stone Robinson HVAC Upgrades</vt:lpstr>
      <vt:lpstr>Scottsville HVAC Upgrades</vt:lpstr>
      <vt:lpstr>Cale Parking Lot Expansion</vt:lpstr>
      <vt:lpstr>Monticello High School Track Resurfacing</vt:lpstr>
      <vt:lpstr>Western Stormwater Improvements</vt:lpstr>
      <vt:lpstr>Yancey Septic Installation</vt:lpstr>
      <vt:lpstr>Playground Replacement</vt:lpstr>
      <vt:lpstr>Flooring Replacement &amp; Asbestos Removal</vt:lpstr>
      <vt:lpstr>Contemporary Learning Spaces</vt:lpstr>
      <vt:lpstr>Media Center Upgrades</vt:lpstr>
      <vt:lpstr>Murray High School Casework Updates</vt:lpstr>
      <vt:lpstr>Woodbrook Serving Line Improvements</vt:lpstr>
      <vt:lpstr>VMF Vehicular Lift Replacement</vt:lpstr>
      <vt:lpstr>Transportation Department</vt:lpstr>
      <vt:lpstr>Transportation Department</vt:lpstr>
      <vt:lpstr>Fiscal Services Department</vt:lpstr>
      <vt:lpstr>Fiscal Services Department</vt:lpstr>
      <vt:lpstr>Child Nutrition Department</vt:lpstr>
      <vt:lpstr>Child Nutrition Department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2014-08-14T15:56:54Z</dcterms:created>
  <dcterms:modified xsi:type="dcterms:W3CDTF">2014-08-14T15:57:26Z</dcterms:modified>
</cp:coreProperties>
</file>